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433" r:id="rId2"/>
    <p:sldId id="432" r:id="rId3"/>
    <p:sldId id="431" r:id="rId4"/>
    <p:sldId id="434" r:id="rId5"/>
    <p:sldId id="423" r:id="rId6"/>
    <p:sldId id="424" r:id="rId7"/>
    <p:sldId id="425" r:id="rId8"/>
    <p:sldId id="426" r:id="rId9"/>
    <p:sldId id="427" r:id="rId10"/>
    <p:sldId id="428" r:id="rId11"/>
    <p:sldId id="429" r:id="rId12"/>
    <p:sldId id="430" r:id="rId13"/>
    <p:sldId id="435" r:id="rId14"/>
    <p:sldId id="415" r:id="rId15"/>
    <p:sldId id="416" r:id="rId16"/>
    <p:sldId id="417" r:id="rId17"/>
    <p:sldId id="420" r:id="rId18"/>
    <p:sldId id="422" r:id="rId19"/>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Garamond" panose="02020404030301010803" pitchFamily="18"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9" roundtripDataSignature="AMtx7mi54JcoePmbKCWLdhn4RPihrrC6Z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90715-A420-FC69-6E98-2E16F39CA92A}" v="247" dt="2023-04-21T20:40:36.947"/>
    <p1510:client id="{6E8AADE3-CB6A-EF3A-B653-4EAE787E2CFC}" v="506" dt="2023-04-18T21:32:31.652"/>
    <p1510:client id="{C370D1DC-4E4F-A5D4-1D74-1F3747D04736}" v="84" dt="2023-04-21T20:22:48.118"/>
    <p1510:client id="{C5ABA6AE-869F-B5AD-08B7-3BC3D2B7EE66}" v="102" dt="2023-04-21T20:55:52.093"/>
  </p1510:revLst>
</p1510:revInfo>
</file>

<file path=ppt/tableStyles.xml><?xml version="1.0" encoding="utf-8"?>
<a:tblStyleLst xmlns:a="http://schemas.openxmlformats.org/drawingml/2006/main" def="{4AB74D83-E867-454B-BEEE-2AADFC6D3EAE}">
  <a:tblStyle styleId="{4AB74D83-E867-454B-BEEE-2AADFC6D3EAE}" styleName="Table_0">
    <a:wholeTbl>
      <a:tcTxStyle b="off" i="off">
        <a:font>
          <a:latin typeface="Garamond"/>
          <a:ea typeface="Garamond"/>
          <a:cs typeface="Garamond"/>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1474"/>
  </p:normalViewPr>
  <p:slideViewPr>
    <p:cSldViewPr snapToGrid="0">
      <p:cViewPr varScale="1">
        <p:scale>
          <a:sx n="87" d="100"/>
          <a:sy n="87" d="100"/>
        </p:scale>
        <p:origin x="1824"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89"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90"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8" Type="http://schemas.openxmlformats.org/officeDocument/2006/relationships/slide" Target="slides/slide7.xml"/><Relationship Id="rId9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changed the first slide to add “proposal”</a:t>
            </a:r>
            <a:endParaRPr/>
          </a:p>
        </p:txBody>
      </p:sp>
      <p:sp>
        <p:nvSpPr>
          <p:cNvPr id="154" name="Google Shape;1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0"/>
        <p:cNvGrpSpPr/>
        <p:nvPr/>
      </p:nvGrpSpPr>
      <p:grpSpPr>
        <a:xfrm>
          <a:off x="0" y="0"/>
          <a:ext cx="0" cy="0"/>
          <a:chOff x="0" y="0"/>
          <a:chExt cx="0" cy="0"/>
        </a:xfrm>
      </p:grpSpPr>
      <p:grpSp>
        <p:nvGrpSpPr>
          <p:cNvPr id="21" name="Google Shape;21;p45"/>
          <p:cNvGrpSpPr/>
          <p:nvPr/>
        </p:nvGrpSpPr>
        <p:grpSpPr>
          <a:xfrm>
            <a:off x="0" y="0"/>
            <a:ext cx="9144677" cy="6858000"/>
            <a:chOff x="0" y="0"/>
            <a:chExt cx="9144677" cy="6858000"/>
          </a:xfrm>
        </p:grpSpPr>
        <p:pic>
          <p:nvPicPr>
            <p:cNvPr id="22" name="Google Shape;22;p45" descr="SD-PanelTitle-R1.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 name="Google Shape;23;p45"/>
            <p:cNvSpPr/>
            <p:nvPr/>
          </p:nvSpPr>
          <p:spPr>
            <a:xfrm>
              <a:off x="1515532" y="1520422"/>
              <a:ext cx="6112935" cy="3818468"/>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45" descr="HDRibbonTitle-UniformTrim.png"/>
            <p:cNvPicPr preferRelativeResize="0"/>
            <p:nvPr/>
          </p:nvPicPr>
          <p:blipFill rotWithShape="1">
            <a:blip r:embed="rId3">
              <a:alphaModFix/>
            </a:blip>
            <a:srcRect l="-2" r="47958"/>
            <a:stretch/>
          </p:blipFill>
          <p:spPr>
            <a:xfrm>
              <a:off x="0" y="3128434"/>
              <a:ext cx="1664208" cy="612648"/>
            </a:xfrm>
            <a:prstGeom prst="rect">
              <a:avLst/>
            </a:prstGeom>
            <a:noFill/>
            <a:ln>
              <a:noFill/>
            </a:ln>
          </p:spPr>
        </p:pic>
        <p:pic>
          <p:nvPicPr>
            <p:cNvPr id="25" name="Google Shape;25;p45" descr="HDRibbonTitle-UniformTrim.png"/>
            <p:cNvPicPr preferRelativeResize="0"/>
            <p:nvPr/>
          </p:nvPicPr>
          <p:blipFill rotWithShape="1">
            <a:blip r:embed="rId3">
              <a:alphaModFix/>
            </a:blip>
            <a:srcRect l="-2" r="47958"/>
            <a:stretch/>
          </p:blipFill>
          <p:spPr>
            <a:xfrm>
              <a:off x="7480469" y="3128434"/>
              <a:ext cx="1664208" cy="612648"/>
            </a:xfrm>
            <a:prstGeom prst="rect">
              <a:avLst/>
            </a:prstGeom>
            <a:noFill/>
            <a:ln>
              <a:noFill/>
            </a:ln>
          </p:spPr>
        </p:pic>
      </p:grpSp>
      <p:sp>
        <p:nvSpPr>
          <p:cNvPr id="26" name="Google Shape;26;p45"/>
          <p:cNvSpPr txBox="1">
            <a:spLocks noGrp="1"/>
          </p:cNvSpPr>
          <p:nvPr>
            <p:ph type="ctrTitle"/>
          </p:nvPr>
        </p:nvSpPr>
        <p:spPr>
          <a:xfrm>
            <a:off x="1921934" y="1811863"/>
            <a:ext cx="5308866"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4800"/>
              <a:buFont typeface="Arial"/>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5"/>
          <p:cNvSpPr txBox="1">
            <a:spLocks noGrp="1"/>
          </p:cNvSpPr>
          <p:nvPr>
            <p:ph type="subTitle" idx="1"/>
          </p:nvPr>
        </p:nvSpPr>
        <p:spPr>
          <a:xfrm>
            <a:off x="1921934" y="3598327"/>
            <a:ext cx="5308866" cy="1377651"/>
          </a:xfrm>
          <a:prstGeom prst="rect">
            <a:avLst/>
          </a:prstGeom>
          <a:noFill/>
          <a:ln>
            <a:noFill/>
          </a:ln>
        </p:spPr>
        <p:txBody>
          <a:bodyPr spcFirstLastPara="1" wrap="square" lIns="91425" tIns="45700" rIns="91425" bIns="45700" anchor="t" anchorCtr="0">
            <a:normAutofit/>
          </a:bodyPr>
          <a:lstStyle>
            <a:lvl1pPr lvl="0" algn="ctr">
              <a:spcBef>
                <a:spcPts val="400"/>
              </a:spcBef>
              <a:spcAft>
                <a:spcPts val="0"/>
              </a:spcAft>
              <a:buSzPts val="2300"/>
              <a:buNone/>
              <a:defRPr sz="20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28" name="Google Shape;28;p45"/>
          <p:cNvSpPr txBox="1">
            <a:spLocks noGrp="1"/>
          </p:cNvSpPr>
          <p:nvPr>
            <p:ph type="dt" idx="10"/>
          </p:nvPr>
        </p:nvSpPr>
        <p:spPr>
          <a:xfrm>
            <a:off x="6065417" y="5054602"/>
            <a:ext cx="673276"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5"/>
          <p:cNvSpPr txBox="1">
            <a:spLocks noGrp="1"/>
          </p:cNvSpPr>
          <p:nvPr>
            <p:ph type="ftr" idx="11"/>
          </p:nvPr>
        </p:nvSpPr>
        <p:spPr>
          <a:xfrm>
            <a:off x="1921934" y="5054602"/>
            <a:ext cx="406486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5"/>
          <p:cNvSpPr txBox="1">
            <a:spLocks noGrp="1"/>
          </p:cNvSpPr>
          <p:nvPr>
            <p:ph type="sldNum" idx="12"/>
          </p:nvPr>
        </p:nvSpPr>
        <p:spPr>
          <a:xfrm>
            <a:off x="6817317" y="5054602"/>
            <a:ext cx="413483"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45"/>
          <p:cNvCxnSpPr/>
          <p:nvPr/>
        </p:nvCxnSpPr>
        <p:spPr>
          <a:xfrm>
            <a:off x="2019825" y="3471329"/>
            <a:ext cx="5113083"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6"/>
        <p:cNvGrpSpPr/>
        <p:nvPr/>
      </p:nvGrpSpPr>
      <p:grpSpPr>
        <a:xfrm>
          <a:off x="0" y="0"/>
          <a:ext cx="0" cy="0"/>
          <a:chOff x="0" y="0"/>
          <a:chExt cx="0" cy="0"/>
        </a:xfrm>
      </p:grpSpPr>
      <p:sp>
        <p:nvSpPr>
          <p:cNvPr id="97" name="Google Shape;97;p55"/>
          <p:cNvSpPr txBox="1">
            <a:spLocks noGrp="1"/>
          </p:cNvSpPr>
          <p:nvPr>
            <p:ph type="title"/>
          </p:nvPr>
        </p:nvSpPr>
        <p:spPr>
          <a:xfrm>
            <a:off x="1176866" y="906873"/>
            <a:ext cx="6798734" cy="309786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5"/>
          <p:cNvSpPr txBox="1">
            <a:spLocks noGrp="1"/>
          </p:cNvSpPr>
          <p:nvPr>
            <p:ph type="body" idx="1"/>
          </p:nvPr>
        </p:nvSpPr>
        <p:spPr>
          <a:xfrm>
            <a:off x="1176865" y="4275666"/>
            <a:ext cx="6798736" cy="1600202"/>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99" name="Google Shape;99;p55"/>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5"/>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5"/>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2" name="Google Shape;102;p55"/>
          <p:cNvCxnSpPr/>
          <p:nvPr/>
        </p:nvCxnSpPr>
        <p:spPr>
          <a:xfrm>
            <a:off x="1278465" y="4140199"/>
            <a:ext cx="6606425"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3"/>
        <p:cNvGrpSpPr/>
        <p:nvPr/>
      </p:nvGrpSpPr>
      <p:grpSpPr>
        <a:xfrm>
          <a:off x="0" y="0"/>
          <a:ext cx="0" cy="0"/>
          <a:chOff x="0" y="0"/>
          <a:chExt cx="0" cy="0"/>
        </a:xfrm>
      </p:grpSpPr>
      <p:sp>
        <p:nvSpPr>
          <p:cNvPr id="104" name="Google Shape;104;p56"/>
          <p:cNvSpPr txBox="1">
            <a:spLocks noGrp="1"/>
          </p:cNvSpPr>
          <p:nvPr>
            <p:ph type="title"/>
          </p:nvPr>
        </p:nvSpPr>
        <p:spPr>
          <a:xfrm>
            <a:off x="1334333" y="982132"/>
            <a:ext cx="6400250"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6"/>
          <p:cNvSpPr txBox="1">
            <a:spLocks noGrp="1"/>
          </p:cNvSpPr>
          <p:nvPr>
            <p:ph type="body" idx="1"/>
          </p:nvPr>
        </p:nvSpPr>
        <p:spPr>
          <a:xfrm>
            <a:off x="1600200" y="3352799"/>
            <a:ext cx="5892798" cy="651933"/>
          </a:xfrm>
          <a:prstGeom prst="rect">
            <a:avLst/>
          </a:prstGeom>
          <a:noFill/>
          <a:ln>
            <a:noFill/>
          </a:ln>
        </p:spPr>
        <p:txBody>
          <a:bodyPr spcFirstLastPara="1" wrap="square" lIns="91425" tIns="45700" rIns="91425" bIns="45700" anchor="ctr" anchorCtr="0">
            <a:normAutofit/>
          </a:bodyPr>
          <a:lstStyle>
            <a:lvl1pPr marL="457200" lvl="0" indent="-228600" algn="r">
              <a:spcBef>
                <a:spcPts val="360"/>
              </a:spcBef>
              <a:spcAft>
                <a:spcPts val="0"/>
              </a:spcAft>
              <a:buSzPts val="2070"/>
              <a:buFont typeface="Arial"/>
              <a:buNone/>
              <a:defRPr sz="1800"/>
            </a:lvl1pPr>
            <a:lvl2pPr marL="914400" lvl="1" indent="-228600" algn="l">
              <a:spcBef>
                <a:spcPts val="600"/>
              </a:spcBef>
              <a:spcAft>
                <a:spcPts val="0"/>
              </a:spcAft>
              <a:buSzPts val="2300"/>
              <a:buFont typeface="Arial"/>
              <a:buNone/>
              <a:defRPr/>
            </a:lvl2pPr>
            <a:lvl3pPr marL="1371600" lvl="2" indent="-228600" algn="l">
              <a:spcBef>
                <a:spcPts val="600"/>
              </a:spcBef>
              <a:spcAft>
                <a:spcPts val="0"/>
              </a:spcAft>
              <a:buSzPts val="2070"/>
              <a:buFont typeface="Arial"/>
              <a:buNone/>
              <a:defRPr/>
            </a:lvl3pPr>
            <a:lvl4pPr marL="1828800" lvl="3" indent="-228600" algn="l">
              <a:spcBef>
                <a:spcPts val="600"/>
              </a:spcBef>
              <a:spcAft>
                <a:spcPts val="0"/>
              </a:spcAft>
              <a:buSzPts val="1840"/>
              <a:buFont typeface="Arial"/>
              <a:buNone/>
              <a:defRPr/>
            </a:lvl4pPr>
            <a:lvl5pPr marL="2286000" lvl="4" indent="-228600" algn="l">
              <a:spcBef>
                <a:spcPts val="600"/>
              </a:spcBef>
              <a:spcAft>
                <a:spcPts val="0"/>
              </a:spcAft>
              <a:buSzPts val="1610"/>
              <a:buFont typeface="Arial"/>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06" name="Google Shape;106;p56"/>
          <p:cNvSpPr txBox="1">
            <a:spLocks noGrp="1"/>
          </p:cNvSpPr>
          <p:nvPr>
            <p:ph type="body" idx="2"/>
          </p:nvPr>
        </p:nvSpPr>
        <p:spPr>
          <a:xfrm>
            <a:off x="1176863" y="4343400"/>
            <a:ext cx="6798738"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07" name="Google Shape;107;p56"/>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56"/>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6"/>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56"/>
          <p:cNvSpPr txBox="1"/>
          <p:nvPr/>
        </p:nvSpPr>
        <p:spPr>
          <a:xfrm>
            <a:off x="849969" y="905362"/>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200">
                <a:solidFill>
                  <a:schemeClr val="dk1"/>
                </a:solidFill>
                <a:latin typeface="Garamond"/>
                <a:ea typeface="Garamond"/>
                <a:cs typeface="Garamond"/>
                <a:sym typeface="Garamond"/>
              </a:rPr>
              <a:t>“</a:t>
            </a:r>
            <a:endParaRPr/>
          </a:p>
        </p:txBody>
      </p:sp>
      <p:sp>
        <p:nvSpPr>
          <p:cNvPr id="111" name="Google Shape;111;p56"/>
          <p:cNvSpPr txBox="1"/>
          <p:nvPr/>
        </p:nvSpPr>
        <p:spPr>
          <a:xfrm>
            <a:off x="7633503" y="2827870"/>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7200">
                <a:solidFill>
                  <a:schemeClr val="dk1"/>
                </a:solidFill>
                <a:latin typeface="Garamond"/>
                <a:ea typeface="Garamond"/>
                <a:cs typeface="Garamond"/>
                <a:sym typeface="Garamond"/>
              </a:rPr>
              <a:t>”</a:t>
            </a:r>
            <a:endParaRPr/>
          </a:p>
        </p:txBody>
      </p:sp>
      <p:cxnSp>
        <p:nvCxnSpPr>
          <p:cNvPr id="112" name="Google Shape;112;p56"/>
          <p:cNvCxnSpPr/>
          <p:nvPr/>
        </p:nvCxnSpPr>
        <p:spPr>
          <a:xfrm>
            <a:off x="1278466" y="4140199"/>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3"/>
        <p:cNvGrpSpPr/>
        <p:nvPr/>
      </p:nvGrpSpPr>
      <p:grpSpPr>
        <a:xfrm>
          <a:off x="0" y="0"/>
          <a:ext cx="0" cy="0"/>
          <a:chOff x="0" y="0"/>
          <a:chExt cx="0" cy="0"/>
        </a:xfrm>
      </p:grpSpPr>
      <p:sp>
        <p:nvSpPr>
          <p:cNvPr id="114" name="Google Shape;114;p57"/>
          <p:cNvSpPr txBox="1">
            <a:spLocks noGrp="1"/>
          </p:cNvSpPr>
          <p:nvPr>
            <p:ph type="title"/>
          </p:nvPr>
        </p:nvSpPr>
        <p:spPr>
          <a:xfrm>
            <a:off x="1176869" y="3308581"/>
            <a:ext cx="679872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57"/>
          <p:cNvSpPr txBox="1">
            <a:spLocks noGrp="1"/>
          </p:cNvSpPr>
          <p:nvPr>
            <p:ph type="body" idx="1"/>
          </p:nvPr>
        </p:nvSpPr>
        <p:spPr>
          <a:xfrm>
            <a:off x="1176868" y="4777381"/>
            <a:ext cx="679873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6" name="Google Shape;116;p57"/>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7"/>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7"/>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9"/>
        <p:cNvGrpSpPr/>
        <p:nvPr/>
      </p:nvGrpSpPr>
      <p:grpSpPr>
        <a:xfrm>
          <a:off x="0" y="0"/>
          <a:ext cx="0" cy="0"/>
          <a:chOff x="0" y="0"/>
          <a:chExt cx="0" cy="0"/>
        </a:xfrm>
      </p:grpSpPr>
      <p:sp>
        <p:nvSpPr>
          <p:cNvPr id="120" name="Google Shape;120;p58"/>
          <p:cNvSpPr txBox="1">
            <a:spLocks noGrp="1"/>
          </p:cNvSpPr>
          <p:nvPr>
            <p:ph type="title"/>
          </p:nvPr>
        </p:nvSpPr>
        <p:spPr>
          <a:xfrm>
            <a:off x="1409416" y="982132"/>
            <a:ext cx="632516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8"/>
          <p:cNvSpPr txBox="1">
            <a:spLocks noGrp="1"/>
          </p:cNvSpPr>
          <p:nvPr>
            <p:ph type="body" idx="1"/>
          </p:nvPr>
        </p:nvSpPr>
        <p:spPr>
          <a:xfrm>
            <a:off x="1176868" y="3639312"/>
            <a:ext cx="6798730"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2" name="Google Shape;122;p58"/>
          <p:cNvSpPr txBox="1">
            <a:spLocks noGrp="1"/>
          </p:cNvSpPr>
          <p:nvPr>
            <p:ph type="body" idx="2"/>
          </p:nvPr>
        </p:nvSpPr>
        <p:spPr>
          <a:xfrm>
            <a:off x="1176865" y="4529667"/>
            <a:ext cx="6798736"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840"/>
              <a:buNone/>
              <a:defRPr sz="1600">
                <a:solidFill>
                  <a:schemeClr val="dk1"/>
                </a:solidFill>
              </a:defRPr>
            </a:lvl1pPr>
            <a:lvl2pPr marL="914400" lvl="1" indent="-228600" algn="l">
              <a:spcBef>
                <a:spcPts val="600"/>
              </a:spcBef>
              <a:spcAft>
                <a:spcPts val="0"/>
              </a:spcAft>
              <a:buSzPts val="1840"/>
              <a:buNone/>
              <a:defRPr sz="16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3" name="Google Shape;123;p58"/>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8"/>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8"/>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58"/>
          <p:cNvSpPr txBox="1"/>
          <p:nvPr/>
        </p:nvSpPr>
        <p:spPr>
          <a:xfrm>
            <a:off x="878060" y="89689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27" name="Google Shape;127;p58"/>
          <p:cNvSpPr txBox="1"/>
          <p:nvPr/>
        </p:nvSpPr>
        <p:spPr>
          <a:xfrm>
            <a:off x="7649796" y="2607728"/>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28" name="Google Shape;128;p58"/>
          <p:cNvCxnSpPr/>
          <p:nvPr/>
        </p:nvCxnSpPr>
        <p:spPr>
          <a:xfrm>
            <a:off x="1278466" y="3429000"/>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59"/>
          <p:cNvSpPr txBox="1">
            <a:spLocks noGrp="1"/>
          </p:cNvSpPr>
          <p:nvPr>
            <p:ph type="title"/>
          </p:nvPr>
        </p:nvSpPr>
        <p:spPr>
          <a:xfrm>
            <a:off x="1176865" y="982131"/>
            <a:ext cx="6798734" cy="22944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Arial"/>
              <a:buNone/>
              <a:defRPr sz="32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9"/>
          <p:cNvSpPr txBox="1">
            <a:spLocks noGrp="1"/>
          </p:cNvSpPr>
          <p:nvPr>
            <p:ph type="body" idx="1"/>
          </p:nvPr>
        </p:nvSpPr>
        <p:spPr>
          <a:xfrm>
            <a:off x="1176868" y="3566160"/>
            <a:ext cx="6798730" cy="905256"/>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2" name="Google Shape;132;p59"/>
          <p:cNvSpPr txBox="1">
            <a:spLocks noGrp="1"/>
          </p:cNvSpPr>
          <p:nvPr>
            <p:ph type="body" idx="2"/>
          </p:nvPr>
        </p:nvSpPr>
        <p:spPr>
          <a:xfrm>
            <a:off x="1176866" y="4470400"/>
            <a:ext cx="6798734"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840"/>
              <a:buNone/>
              <a:defRPr sz="1600">
                <a:solidFill>
                  <a:schemeClr val="dk1"/>
                </a:solidFill>
              </a:defRPr>
            </a:lvl1pPr>
            <a:lvl2pPr marL="914400" lvl="1" indent="-228600" algn="l">
              <a:spcBef>
                <a:spcPts val="600"/>
              </a:spcBef>
              <a:spcAft>
                <a:spcPts val="0"/>
              </a:spcAft>
              <a:buSzPts val="1840"/>
              <a:buNone/>
              <a:defRPr sz="16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3" name="Google Shape;133;p59"/>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59"/>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9"/>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p59"/>
          <p:cNvCxnSpPr/>
          <p:nvPr/>
        </p:nvCxnSpPr>
        <p:spPr>
          <a:xfrm>
            <a:off x="1278469" y="3429000"/>
            <a:ext cx="6606421"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60"/>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0"/>
          <p:cNvSpPr txBox="1">
            <a:spLocks noGrp="1"/>
          </p:cNvSpPr>
          <p:nvPr>
            <p:ph type="body" idx="1"/>
          </p:nvPr>
        </p:nvSpPr>
        <p:spPr>
          <a:xfrm rot="5400000">
            <a:off x="2883366" y="783633"/>
            <a:ext cx="3385733" cy="67987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0" name="Google Shape;140;p60"/>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60"/>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60"/>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3" name="Google Shape;143;p60"/>
          <p:cNvCxnSpPr/>
          <p:nvPr/>
        </p:nvCxnSpPr>
        <p:spPr>
          <a:xfrm>
            <a:off x="1278466" y="2354670"/>
            <a:ext cx="660642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61"/>
          <p:cNvSpPr txBox="1">
            <a:spLocks noGrp="1"/>
          </p:cNvSpPr>
          <p:nvPr>
            <p:ph type="title"/>
          </p:nvPr>
        </p:nvSpPr>
        <p:spPr>
          <a:xfrm rot="5400000">
            <a:off x="4681635" y="2581906"/>
            <a:ext cx="4968995" cy="161893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1"/>
          <p:cNvSpPr txBox="1">
            <a:spLocks noGrp="1"/>
          </p:cNvSpPr>
          <p:nvPr>
            <p:ph type="body" idx="1"/>
          </p:nvPr>
        </p:nvSpPr>
        <p:spPr>
          <a:xfrm rot="5400000">
            <a:off x="1150125" y="933615"/>
            <a:ext cx="4968993" cy="4915509"/>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7" name="Google Shape;147;p61"/>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61"/>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61"/>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0" name="Google Shape;150;p61"/>
          <p:cNvCxnSpPr/>
          <p:nvPr/>
        </p:nvCxnSpPr>
        <p:spPr>
          <a:xfrm>
            <a:off x="6245512" y="906873"/>
            <a:ext cx="0" cy="4968993"/>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cxnSp>
        <p:nvCxnSpPr>
          <p:cNvPr id="33" name="Google Shape;33;p46"/>
          <p:cNvCxnSpPr/>
          <p:nvPr/>
        </p:nvCxnSpPr>
        <p:spPr>
          <a:xfrm>
            <a:off x="1278465" y="2356260"/>
            <a:ext cx="6595534" cy="0"/>
          </a:xfrm>
          <a:prstGeom prst="straightConnector1">
            <a:avLst/>
          </a:prstGeom>
          <a:noFill/>
          <a:ln w="15875" cap="flat" cmpd="sng">
            <a:solidFill>
              <a:schemeClr val="accent1"/>
            </a:solidFill>
            <a:prstDash val="solid"/>
            <a:round/>
            <a:headEnd type="none" w="sm" len="sm"/>
            <a:tailEnd type="none" w="sm" len="sm"/>
          </a:ln>
        </p:spPr>
      </p:cxnSp>
      <p:sp>
        <p:nvSpPr>
          <p:cNvPr id="34" name="Google Shape;34;p46"/>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6"/>
          <p:cNvSpPr txBox="1">
            <a:spLocks noGrp="1"/>
          </p:cNvSpPr>
          <p:nvPr>
            <p:ph type="body" idx="1"/>
          </p:nvPr>
        </p:nvSpPr>
        <p:spPr>
          <a:xfrm>
            <a:off x="1176865" y="2490135"/>
            <a:ext cx="6798736" cy="3444997"/>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36" name="Google Shape;36;p46"/>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6"/>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6"/>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47"/>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7"/>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7"/>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49"/>
          <p:cNvSpPr txBox="1">
            <a:spLocks noGrp="1"/>
          </p:cNvSpPr>
          <p:nvPr>
            <p:ph type="title"/>
          </p:nvPr>
        </p:nvSpPr>
        <p:spPr>
          <a:xfrm>
            <a:off x="1278465" y="1641413"/>
            <a:ext cx="6595534"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000"/>
              <a:buFont typeface="Aria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9"/>
          <p:cNvSpPr txBox="1">
            <a:spLocks noGrp="1"/>
          </p:cNvSpPr>
          <p:nvPr>
            <p:ph type="body" idx="1"/>
          </p:nvPr>
        </p:nvSpPr>
        <p:spPr>
          <a:xfrm>
            <a:off x="1278465" y="3734859"/>
            <a:ext cx="6595534" cy="1090015"/>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52" name="Google Shape;52;p49"/>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9"/>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9"/>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p49"/>
          <p:cNvCxnSpPr/>
          <p:nvPr/>
        </p:nvCxnSpPr>
        <p:spPr>
          <a:xfrm>
            <a:off x="1278466" y="3599392"/>
            <a:ext cx="6595533"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cxnSp>
        <p:nvCxnSpPr>
          <p:cNvPr id="57" name="Google Shape;57;p50"/>
          <p:cNvCxnSpPr/>
          <p:nvPr/>
        </p:nvCxnSpPr>
        <p:spPr>
          <a:xfrm>
            <a:off x="1278465" y="2356260"/>
            <a:ext cx="6595534" cy="0"/>
          </a:xfrm>
          <a:prstGeom prst="straightConnector1">
            <a:avLst/>
          </a:prstGeom>
          <a:noFill/>
          <a:ln w="15875" cap="flat" cmpd="sng">
            <a:solidFill>
              <a:schemeClr val="accent1"/>
            </a:solidFill>
            <a:prstDash val="solid"/>
            <a:round/>
            <a:headEnd type="none" w="sm" len="sm"/>
            <a:tailEnd type="none" w="sm" len="sm"/>
          </a:ln>
        </p:spPr>
      </p:cxnSp>
      <p:sp>
        <p:nvSpPr>
          <p:cNvPr id="58" name="Google Shape;58;p50"/>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0"/>
          <p:cNvSpPr txBox="1">
            <a:spLocks noGrp="1"/>
          </p:cNvSpPr>
          <p:nvPr>
            <p:ph type="body" idx="1"/>
          </p:nvPr>
        </p:nvSpPr>
        <p:spPr>
          <a:xfrm>
            <a:off x="1176866" y="2487168"/>
            <a:ext cx="3337560" cy="344728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0" name="Google Shape;60;p50"/>
          <p:cNvSpPr txBox="1">
            <a:spLocks noGrp="1"/>
          </p:cNvSpPr>
          <p:nvPr>
            <p:ph type="body" idx="2"/>
          </p:nvPr>
        </p:nvSpPr>
        <p:spPr>
          <a:xfrm>
            <a:off x="4645152" y="2487168"/>
            <a:ext cx="3337560" cy="344728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1" name="Google Shape;61;p50"/>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0"/>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0"/>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51"/>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1"/>
          <p:cNvSpPr txBox="1">
            <a:spLocks noGrp="1"/>
          </p:cNvSpPr>
          <p:nvPr>
            <p:ph type="body" idx="1"/>
          </p:nvPr>
        </p:nvSpPr>
        <p:spPr>
          <a:xfrm>
            <a:off x="1176868" y="2658533"/>
            <a:ext cx="3337560" cy="5762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760"/>
              <a:buNone/>
              <a:defRPr sz="24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7" name="Google Shape;67;p51"/>
          <p:cNvSpPr txBox="1">
            <a:spLocks noGrp="1"/>
          </p:cNvSpPr>
          <p:nvPr>
            <p:ph type="body" idx="2"/>
          </p:nvPr>
        </p:nvSpPr>
        <p:spPr>
          <a:xfrm>
            <a:off x="1176868" y="3243263"/>
            <a:ext cx="3337560" cy="2706624"/>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8" name="Google Shape;68;p51"/>
          <p:cNvSpPr txBox="1">
            <a:spLocks noGrp="1"/>
          </p:cNvSpPr>
          <p:nvPr>
            <p:ph type="body" idx="3"/>
          </p:nvPr>
        </p:nvSpPr>
        <p:spPr>
          <a:xfrm>
            <a:off x="4641832" y="2658533"/>
            <a:ext cx="3337560" cy="5762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760"/>
              <a:buNone/>
              <a:defRPr sz="24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9" name="Google Shape;69;p51"/>
          <p:cNvSpPr txBox="1">
            <a:spLocks noGrp="1"/>
          </p:cNvSpPr>
          <p:nvPr>
            <p:ph type="body" idx="4"/>
          </p:nvPr>
        </p:nvSpPr>
        <p:spPr>
          <a:xfrm>
            <a:off x="4641832" y="3243263"/>
            <a:ext cx="3337560" cy="2706624"/>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0" name="Google Shape;70;p51"/>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1"/>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1"/>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3" name="Google Shape;73;p51"/>
          <p:cNvCxnSpPr/>
          <p:nvPr/>
        </p:nvCxnSpPr>
        <p:spPr>
          <a:xfrm>
            <a:off x="1278466" y="2354670"/>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52"/>
          <p:cNvSpPr txBox="1">
            <a:spLocks noGrp="1"/>
          </p:cNvSpPr>
          <p:nvPr>
            <p:ph type="title"/>
          </p:nvPr>
        </p:nvSpPr>
        <p:spPr>
          <a:xfrm>
            <a:off x="1176865" y="1388534"/>
            <a:ext cx="2536798"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body" idx="1"/>
          </p:nvPr>
        </p:nvSpPr>
        <p:spPr>
          <a:xfrm>
            <a:off x="4120062" y="982132"/>
            <a:ext cx="3855539"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7" name="Google Shape;77;p52"/>
          <p:cNvSpPr txBox="1">
            <a:spLocks noGrp="1"/>
          </p:cNvSpPr>
          <p:nvPr>
            <p:ph type="body" idx="2"/>
          </p:nvPr>
        </p:nvSpPr>
        <p:spPr>
          <a:xfrm>
            <a:off x="1176865" y="3031065"/>
            <a:ext cx="2536798"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78" name="Google Shape;78;p52"/>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2"/>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2"/>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1" name="Google Shape;81;p52"/>
          <p:cNvCxnSpPr/>
          <p:nvPr/>
        </p:nvCxnSpPr>
        <p:spPr>
          <a:xfrm>
            <a:off x="1278466" y="2912533"/>
            <a:ext cx="233359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53"/>
          <p:cNvSpPr txBox="1">
            <a:spLocks noGrp="1"/>
          </p:cNvSpPr>
          <p:nvPr>
            <p:ph type="title"/>
          </p:nvPr>
        </p:nvSpPr>
        <p:spPr>
          <a:xfrm>
            <a:off x="1176865" y="1883832"/>
            <a:ext cx="3632202"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3"/>
          <p:cNvSpPr>
            <a:spLocks noGrp="1"/>
          </p:cNvSpPr>
          <p:nvPr>
            <p:ph type="pic" idx="2"/>
          </p:nvPr>
        </p:nvSpPr>
        <p:spPr>
          <a:xfrm>
            <a:off x="5183069" y="1032933"/>
            <a:ext cx="2929463" cy="4792136"/>
          </a:xfrm>
          <a:prstGeom prst="roundRect">
            <a:avLst>
              <a:gd name="adj" fmla="val 0"/>
            </a:avLst>
          </a:prstGeom>
          <a:noFill/>
          <a:ln w="57150" cap="flat" cmpd="thickThin">
            <a:solidFill>
              <a:srgbClr val="7F7F7F"/>
            </a:solidFill>
            <a:prstDash val="solid"/>
            <a:round/>
            <a:headEnd type="none" w="sm" len="sm"/>
            <a:tailEnd type="none" w="sm" len="sm"/>
          </a:ln>
        </p:spPr>
      </p:sp>
      <p:sp>
        <p:nvSpPr>
          <p:cNvPr id="85" name="Google Shape;85;p53"/>
          <p:cNvSpPr txBox="1">
            <a:spLocks noGrp="1"/>
          </p:cNvSpPr>
          <p:nvPr>
            <p:ph type="body" idx="1"/>
          </p:nvPr>
        </p:nvSpPr>
        <p:spPr>
          <a:xfrm>
            <a:off x="1176865" y="3255432"/>
            <a:ext cx="3632201"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6" name="Google Shape;86;p53"/>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3"/>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3"/>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9"/>
        <p:cNvGrpSpPr/>
        <p:nvPr/>
      </p:nvGrpSpPr>
      <p:grpSpPr>
        <a:xfrm>
          <a:off x="0" y="0"/>
          <a:ext cx="0" cy="0"/>
          <a:chOff x="0" y="0"/>
          <a:chExt cx="0" cy="0"/>
        </a:xfrm>
      </p:grpSpPr>
      <p:sp>
        <p:nvSpPr>
          <p:cNvPr id="90" name="Google Shape;90;p54"/>
          <p:cNvSpPr txBox="1">
            <a:spLocks noGrp="1"/>
          </p:cNvSpPr>
          <p:nvPr>
            <p:ph type="title"/>
          </p:nvPr>
        </p:nvSpPr>
        <p:spPr>
          <a:xfrm>
            <a:off x="1176866" y="4815415"/>
            <a:ext cx="6798734"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54"/>
          <p:cNvSpPr>
            <a:spLocks noGrp="1"/>
          </p:cNvSpPr>
          <p:nvPr>
            <p:ph type="pic" idx="2"/>
          </p:nvPr>
        </p:nvSpPr>
        <p:spPr>
          <a:xfrm>
            <a:off x="1026260" y="1032933"/>
            <a:ext cx="7091482" cy="3361269"/>
          </a:xfrm>
          <a:prstGeom prst="roundRect">
            <a:avLst>
              <a:gd name="adj" fmla="val 0"/>
            </a:avLst>
          </a:prstGeom>
          <a:noFill/>
          <a:ln w="57150" cap="flat" cmpd="thickThin">
            <a:solidFill>
              <a:srgbClr val="7F7F7F"/>
            </a:solidFill>
            <a:prstDash val="solid"/>
            <a:round/>
            <a:headEnd type="none" w="sm" len="sm"/>
            <a:tailEnd type="none" w="sm" len="sm"/>
          </a:ln>
        </p:spPr>
      </p:sp>
      <p:sp>
        <p:nvSpPr>
          <p:cNvPr id="92" name="Google Shape;92;p54"/>
          <p:cNvSpPr txBox="1">
            <a:spLocks noGrp="1"/>
          </p:cNvSpPr>
          <p:nvPr>
            <p:ph type="body" idx="1"/>
          </p:nvPr>
        </p:nvSpPr>
        <p:spPr>
          <a:xfrm>
            <a:off x="1176866" y="5382153"/>
            <a:ext cx="6798734"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93" name="Google Shape;93;p54"/>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4"/>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4"/>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44"/>
          <p:cNvGrpSpPr/>
          <p:nvPr/>
        </p:nvGrpSpPr>
        <p:grpSpPr>
          <a:xfrm>
            <a:off x="0" y="0"/>
            <a:ext cx="9152467" cy="6858000"/>
            <a:chOff x="0" y="0"/>
            <a:chExt cx="9152467" cy="6858000"/>
          </a:xfrm>
        </p:grpSpPr>
        <p:pic>
          <p:nvPicPr>
            <p:cNvPr id="11" name="Google Shape;11;p44" descr="SD-PanelContent.png"/>
            <p:cNvPicPr preferRelativeResize="0"/>
            <p:nvPr/>
          </p:nvPicPr>
          <p:blipFill rotWithShape="1">
            <a:blip r:embed="rId19">
              <a:alphaModFix/>
            </a:blip>
            <a:srcRect/>
            <a:stretch/>
          </p:blipFill>
          <p:spPr>
            <a:xfrm>
              <a:off x="0" y="0"/>
              <a:ext cx="9144000" cy="6858000"/>
            </a:xfrm>
            <a:prstGeom prst="rect">
              <a:avLst/>
            </a:prstGeom>
            <a:noFill/>
            <a:ln>
              <a:noFill/>
            </a:ln>
          </p:spPr>
        </p:pic>
        <p:sp>
          <p:nvSpPr>
            <p:cNvPr id="12" name="Google Shape;12;p44"/>
            <p:cNvSpPr/>
            <p:nvPr/>
          </p:nvSpPr>
          <p:spPr>
            <a:xfrm>
              <a:off x="553888" y="542807"/>
              <a:ext cx="8039776" cy="5756392"/>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44" descr="HDRibbonContent-UniformTrim.png"/>
            <p:cNvPicPr preferRelativeResize="0"/>
            <p:nvPr/>
          </p:nvPicPr>
          <p:blipFill rotWithShape="1">
            <a:blip r:embed="rId20">
              <a:alphaModFix/>
            </a:blip>
            <a:srcRect l="1" r="14240"/>
            <a:stretch/>
          </p:blipFill>
          <p:spPr>
            <a:xfrm>
              <a:off x="0" y="3128434"/>
              <a:ext cx="685800" cy="606425"/>
            </a:xfrm>
            <a:prstGeom prst="rect">
              <a:avLst/>
            </a:prstGeom>
            <a:noFill/>
            <a:ln>
              <a:noFill/>
            </a:ln>
          </p:spPr>
        </p:pic>
        <p:pic>
          <p:nvPicPr>
            <p:cNvPr id="14" name="Google Shape;14;p44" descr="HDRibbonContent-UniformTrim.png"/>
            <p:cNvPicPr preferRelativeResize="0"/>
            <p:nvPr/>
          </p:nvPicPr>
          <p:blipFill rotWithShape="1">
            <a:blip r:embed="rId20">
              <a:alphaModFix/>
            </a:blip>
            <a:srcRect l="1" r="14240"/>
            <a:stretch/>
          </p:blipFill>
          <p:spPr>
            <a:xfrm>
              <a:off x="8466667" y="3128434"/>
              <a:ext cx="685800" cy="606425"/>
            </a:xfrm>
            <a:prstGeom prst="rect">
              <a:avLst/>
            </a:prstGeom>
            <a:noFill/>
            <a:ln>
              <a:noFill/>
            </a:ln>
          </p:spPr>
        </p:pic>
      </p:grpSp>
      <p:sp>
        <p:nvSpPr>
          <p:cNvPr id="15" name="Google Shape;15;p44"/>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000"/>
              <a:buFont typeface="Arial"/>
              <a:buNone/>
              <a:defRPr sz="4000" b="0" i="0" u="none" strike="noStrike" cap="none">
                <a:solidFill>
                  <a:srgbClr val="26262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 name="Google Shape;16;p44"/>
          <p:cNvSpPr txBox="1">
            <a:spLocks noGrp="1"/>
          </p:cNvSpPr>
          <p:nvPr>
            <p:ph type="body" idx="1"/>
          </p:nvPr>
        </p:nvSpPr>
        <p:spPr>
          <a:xfrm>
            <a:off x="1176865" y="2490135"/>
            <a:ext cx="6798736" cy="3444997"/>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Arial"/>
                <a:ea typeface="Arial"/>
                <a:cs typeface="Arial"/>
                <a:sym typeface="Arial"/>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Arial"/>
                <a:ea typeface="Arial"/>
                <a:cs typeface="Arial"/>
                <a:sym typeface="Arial"/>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Arial"/>
                <a:ea typeface="Arial"/>
                <a:cs typeface="Arial"/>
                <a:sym typeface="Arial"/>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Arial"/>
                <a:ea typeface="Arial"/>
                <a:cs typeface="Arial"/>
                <a:sym typeface="Arial"/>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Arial"/>
                <a:ea typeface="Arial"/>
                <a:cs typeface="Arial"/>
                <a:sym typeface="Arial"/>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7" name="Google Shape;17;p44"/>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8" name="Google Shape;18;p44"/>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9" name="Google Shape;19;p44"/>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
          <p:cNvSpPr txBox="1">
            <a:spLocks noGrp="1"/>
          </p:cNvSpPr>
          <p:nvPr>
            <p:ph type="ctrTitle"/>
          </p:nvPr>
        </p:nvSpPr>
        <p:spPr>
          <a:xfrm>
            <a:off x="1921934" y="1811863"/>
            <a:ext cx="5308866" cy="1515533"/>
          </a:xfrm>
          <a:prstGeom prst="rect">
            <a:avLst/>
          </a:prstGeom>
          <a:noFill/>
          <a:ln>
            <a:noFill/>
          </a:ln>
        </p:spPr>
        <p:txBody>
          <a:bodyPr spcFirstLastPara="1" wrap="square" lIns="91425" tIns="45700" rIns="91425" bIns="45700" anchor="b" anchorCtr="0">
            <a:noAutofit/>
          </a:bodyPr>
          <a:lstStyle/>
          <a:p>
            <a:r>
              <a:rPr lang="en-US" sz="4000" dirty="0"/>
              <a:t>Building the Practice of Servant Leadership</a:t>
            </a:r>
            <a:endParaRPr sz="4000" dirty="0"/>
          </a:p>
        </p:txBody>
      </p:sp>
      <p:sp>
        <p:nvSpPr>
          <p:cNvPr id="157" name="Google Shape;157;p1"/>
          <p:cNvSpPr txBox="1">
            <a:spLocks noGrp="1"/>
          </p:cNvSpPr>
          <p:nvPr>
            <p:ph type="subTitle" idx="1"/>
          </p:nvPr>
        </p:nvSpPr>
        <p:spPr>
          <a:xfrm>
            <a:off x="1921934" y="3598327"/>
            <a:ext cx="5308866" cy="1377651"/>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300"/>
              <a:buNone/>
            </a:pPr>
            <a:r>
              <a:rPr lang="en-US" dirty="0"/>
              <a:t>Karol A.D. Johansen, EdD</a:t>
            </a:r>
            <a:endParaRPr dirty="0"/>
          </a:p>
        </p:txBody>
      </p:sp>
    </p:spTree>
    <p:extLst>
      <p:ext uri="{BB962C8B-B14F-4D97-AF65-F5344CB8AC3E}">
        <p14:creationId xmlns:p14="http://schemas.microsoft.com/office/powerpoint/2010/main" val="2420289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760E-B947-CD1C-4E47-8132B727AEE1}"/>
              </a:ext>
            </a:extLst>
          </p:cNvPr>
          <p:cNvSpPr>
            <a:spLocks noGrp="1"/>
          </p:cNvSpPr>
          <p:nvPr>
            <p:ph type="title"/>
          </p:nvPr>
        </p:nvSpPr>
        <p:spPr>
          <a:xfrm>
            <a:off x="1176866" y="915337"/>
            <a:ext cx="3977275" cy="1303867"/>
          </a:xfrm>
        </p:spPr>
        <p:txBody>
          <a:bodyPr/>
          <a:lstStyle/>
          <a:p>
            <a:r>
              <a:rPr lang="en-US" dirty="0"/>
              <a:t>Social Skills</a:t>
            </a:r>
          </a:p>
        </p:txBody>
      </p:sp>
      <p:sp>
        <p:nvSpPr>
          <p:cNvPr id="3" name="Text Placeholder 2">
            <a:extLst>
              <a:ext uri="{FF2B5EF4-FFF2-40B4-BE49-F238E27FC236}">
                <a16:creationId xmlns:a16="http://schemas.microsoft.com/office/drawing/2014/main" id="{76AB9426-7F91-9A3A-C7B0-477D1AF519B2}"/>
              </a:ext>
            </a:extLst>
          </p:cNvPr>
          <p:cNvSpPr>
            <a:spLocks noGrp="1"/>
          </p:cNvSpPr>
          <p:nvPr>
            <p:ph type="body" idx="1"/>
          </p:nvPr>
        </p:nvSpPr>
        <p:spPr>
          <a:xfrm>
            <a:off x="1176865" y="2490135"/>
            <a:ext cx="3970412" cy="3444997"/>
          </a:xfrm>
        </p:spPr>
        <p:txBody>
          <a:bodyPr>
            <a:normAutofit fontScale="92500" lnSpcReduction="10000"/>
          </a:bodyPr>
          <a:lstStyle/>
          <a:p>
            <a:pPr marL="97155" indent="0">
              <a:buNone/>
            </a:pPr>
            <a:r>
              <a:rPr lang="en-US" dirty="0"/>
              <a:t>Being able to interact well with others is another important aspect of emotional intelligence. Having strong social skills allows people to build meaningful relationships with other people and develop a stronger understanding of themselves and others.</a:t>
            </a:r>
          </a:p>
        </p:txBody>
      </p:sp>
      <p:pic>
        <p:nvPicPr>
          <p:cNvPr id="4" name="Picture 4">
            <a:extLst>
              <a:ext uri="{FF2B5EF4-FFF2-40B4-BE49-F238E27FC236}">
                <a16:creationId xmlns:a16="http://schemas.microsoft.com/office/drawing/2014/main" id="{C58BC540-8229-D53C-EA8D-173F4868661C}"/>
              </a:ext>
            </a:extLst>
          </p:cNvPr>
          <p:cNvPicPr>
            <a:picLocks noChangeAspect="1"/>
          </p:cNvPicPr>
          <p:nvPr/>
        </p:nvPicPr>
        <p:blipFill>
          <a:blip r:embed="rId2"/>
          <a:stretch>
            <a:fillRect/>
          </a:stretch>
        </p:blipFill>
        <p:spPr>
          <a:xfrm>
            <a:off x="5232400" y="687162"/>
            <a:ext cx="2743200" cy="1529514"/>
          </a:xfrm>
          <a:prstGeom prst="rect">
            <a:avLst/>
          </a:prstGeom>
        </p:spPr>
      </p:pic>
      <p:pic>
        <p:nvPicPr>
          <p:cNvPr id="5" name="Picture 5">
            <a:extLst>
              <a:ext uri="{FF2B5EF4-FFF2-40B4-BE49-F238E27FC236}">
                <a16:creationId xmlns:a16="http://schemas.microsoft.com/office/drawing/2014/main" id="{8AEB46F4-E023-9411-AE25-90547E3CB9D9}"/>
              </a:ext>
            </a:extLst>
          </p:cNvPr>
          <p:cNvPicPr>
            <a:picLocks noChangeAspect="1"/>
          </p:cNvPicPr>
          <p:nvPr/>
        </p:nvPicPr>
        <p:blipFill>
          <a:blip r:embed="rId3"/>
          <a:stretch>
            <a:fillRect/>
          </a:stretch>
        </p:blipFill>
        <p:spPr>
          <a:xfrm>
            <a:off x="5232400" y="2846860"/>
            <a:ext cx="2743200" cy="2743200"/>
          </a:xfrm>
          <a:prstGeom prst="rect">
            <a:avLst/>
          </a:prstGeom>
        </p:spPr>
      </p:pic>
    </p:spTree>
    <p:extLst>
      <p:ext uri="{BB962C8B-B14F-4D97-AF65-F5344CB8AC3E}">
        <p14:creationId xmlns:p14="http://schemas.microsoft.com/office/powerpoint/2010/main" val="3008693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053F3-7CBC-4DED-FAFA-29CB74BB375F}"/>
              </a:ext>
            </a:extLst>
          </p:cNvPr>
          <p:cNvSpPr>
            <a:spLocks noGrp="1"/>
          </p:cNvSpPr>
          <p:nvPr>
            <p:ph type="title"/>
          </p:nvPr>
        </p:nvSpPr>
        <p:spPr/>
        <p:txBody>
          <a:bodyPr/>
          <a:lstStyle/>
          <a:p>
            <a:r>
              <a:rPr lang="en-US" dirty="0"/>
              <a:t>Motivation</a:t>
            </a:r>
          </a:p>
        </p:txBody>
      </p:sp>
      <p:sp>
        <p:nvSpPr>
          <p:cNvPr id="3" name="Text Placeholder 2">
            <a:extLst>
              <a:ext uri="{FF2B5EF4-FFF2-40B4-BE49-F238E27FC236}">
                <a16:creationId xmlns:a16="http://schemas.microsoft.com/office/drawing/2014/main" id="{F1B2A357-93B1-ECE4-5E9C-E13F06D6720A}"/>
              </a:ext>
            </a:extLst>
          </p:cNvPr>
          <p:cNvSpPr>
            <a:spLocks noGrp="1"/>
          </p:cNvSpPr>
          <p:nvPr>
            <p:ph type="body" idx="1"/>
          </p:nvPr>
        </p:nvSpPr>
        <p:spPr>
          <a:xfrm>
            <a:off x="1176865" y="2490135"/>
            <a:ext cx="3187818" cy="3815699"/>
          </a:xfrm>
        </p:spPr>
        <p:txBody>
          <a:bodyPr>
            <a:normAutofit fontScale="92500" lnSpcReduction="20000"/>
          </a:bodyPr>
          <a:lstStyle/>
          <a:p>
            <a:pPr marL="97155" indent="0">
              <a:buNone/>
            </a:pPr>
            <a:r>
              <a:rPr lang="en-US" dirty="0"/>
              <a:t>Daniel Goleman (1998) identified four elements that make up motivation: our personal drive to improve and achieve, commitment to our goals, initiative, or readiness to act on opportunities, as well as optimism, and resilience. (Oracle, 2021, para. 3).</a:t>
            </a:r>
          </a:p>
        </p:txBody>
      </p:sp>
      <p:pic>
        <p:nvPicPr>
          <p:cNvPr id="4" name="Picture 4" descr="Diagram&#10;&#10;Description automatically generated">
            <a:extLst>
              <a:ext uri="{FF2B5EF4-FFF2-40B4-BE49-F238E27FC236}">
                <a16:creationId xmlns:a16="http://schemas.microsoft.com/office/drawing/2014/main" id="{71804C35-31BE-39AB-1A3C-E799A1AF34FA}"/>
              </a:ext>
            </a:extLst>
          </p:cNvPr>
          <p:cNvPicPr>
            <a:picLocks noChangeAspect="1"/>
          </p:cNvPicPr>
          <p:nvPr/>
        </p:nvPicPr>
        <p:blipFill rotWithShape="1">
          <a:blip r:embed="rId2"/>
          <a:srcRect l="9812" r="10465" b="-217"/>
          <a:stretch/>
        </p:blipFill>
        <p:spPr>
          <a:xfrm>
            <a:off x="4477723" y="2602225"/>
            <a:ext cx="3497045" cy="3376644"/>
          </a:xfrm>
          <a:prstGeom prst="rect">
            <a:avLst/>
          </a:prstGeom>
        </p:spPr>
      </p:pic>
    </p:spTree>
    <p:extLst>
      <p:ext uri="{BB962C8B-B14F-4D97-AF65-F5344CB8AC3E}">
        <p14:creationId xmlns:p14="http://schemas.microsoft.com/office/powerpoint/2010/main" val="1477379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8412-3BE5-151B-536C-47D4C03434B8}"/>
              </a:ext>
            </a:extLst>
          </p:cNvPr>
          <p:cNvSpPr>
            <a:spLocks noGrp="1"/>
          </p:cNvSpPr>
          <p:nvPr>
            <p:ph type="title"/>
          </p:nvPr>
        </p:nvSpPr>
        <p:spPr>
          <a:xfrm>
            <a:off x="1176866" y="915337"/>
            <a:ext cx="4304915" cy="1303867"/>
          </a:xfrm>
        </p:spPr>
        <p:txBody>
          <a:bodyPr/>
          <a:lstStyle/>
          <a:p>
            <a:r>
              <a:rPr lang="en-US" dirty="0"/>
              <a:t>Empathy</a:t>
            </a:r>
          </a:p>
        </p:txBody>
      </p:sp>
      <p:sp>
        <p:nvSpPr>
          <p:cNvPr id="3" name="Text Placeholder 2">
            <a:extLst>
              <a:ext uri="{FF2B5EF4-FFF2-40B4-BE49-F238E27FC236}">
                <a16:creationId xmlns:a16="http://schemas.microsoft.com/office/drawing/2014/main" id="{22043AF1-FAEE-FAEF-5F54-2ECE056A3070}"/>
              </a:ext>
            </a:extLst>
          </p:cNvPr>
          <p:cNvSpPr>
            <a:spLocks noGrp="1"/>
          </p:cNvSpPr>
          <p:nvPr>
            <p:ph type="body" idx="1"/>
          </p:nvPr>
        </p:nvSpPr>
        <p:spPr/>
        <p:txBody>
          <a:bodyPr>
            <a:normAutofit fontScale="85000" lnSpcReduction="10000"/>
          </a:bodyPr>
          <a:lstStyle/>
          <a:p>
            <a:r>
              <a:rPr lang="en-US" dirty="0"/>
              <a:t>Empathy is, at its simplest, awareness of the feelings and emotions of other people. It is a key element of Emotional Intelligence, the link between self and others, because it is how we as individuals understand what others are experiencing as if we were feeling it ourselves.</a:t>
            </a:r>
          </a:p>
          <a:p>
            <a:endParaRPr lang="en-US"/>
          </a:p>
          <a:p>
            <a:r>
              <a:rPr lang="en-US" dirty="0"/>
              <a:t>Empathy goes far beyond sympathy, which might be considered ‘feeling for’ someone. Empathy, instead, is ‘feeling with’ that person, through the use of imagination. (</a:t>
            </a:r>
            <a:r>
              <a:rPr lang="en-US" dirty="0" err="1"/>
              <a:t>Skillsyouneed</a:t>
            </a:r>
            <a:r>
              <a:rPr lang="en-US" dirty="0"/>
              <a:t>, 2023, para. 1).</a:t>
            </a:r>
          </a:p>
        </p:txBody>
      </p:sp>
      <p:pic>
        <p:nvPicPr>
          <p:cNvPr id="4" name="Picture 4">
            <a:extLst>
              <a:ext uri="{FF2B5EF4-FFF2-40B4-BE49-F238E27FC236}">
                <a16:creationId xmlns:a16="http://schemas.microsoft.com/office/drawing/2014/main" id="{51075FD7-263B-3500-C0C8-BA18A1B2A759}"/>
              </a:ext>
            </a:extLst>
          </p:cNvPr>
          <p:cNvPicPr>
            <a:picLocks noChangeAspect="1"/>
          </p:cNvPicPr>
          <p:nvPr/>
        </p:nvPicPr>
        <p:blipFill>
          <a:blip r:embed="rId2"/>
          <a:stretch>
            <a:fillRect/>
          </a:stretch>
        </p:blipFill>
        <p:spPr>
          <a:xfrm>
            <a:off x="5519919" y="648025"/>
            <a:ext cx="2139857" cy="1573180"/>
          </a:xfrm>
          <a:prstGeom prst="rect">
            <a:avLst/>
          </a:prstGeom>
        </p:spPr>
      </p:pic>
    </p:spTree>
    <p:extLst>
      <p:ext uri="{BB962C8B-B14F-4D97-AF65-F5344CB8AC3E}">
        <p14:creationId xmlns:p14="http://schemas.microsoft.com/office/powerpoint/2010/main" val="1684223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49FCB9-9A38-FA9C-F942-241E1DECEF7E}"/>
              </a:ext>
            </a:extLst>
          </p:cNvPr>
          <p:cNvSpPr>
            <a:spLocks noGrp="1"/>
          </p:cNvSpPr>
          <p:nvPr>
            <p:ph type="body" idx="4294967295"/>
          </p:nvPr>
        </p:nvSpPr>
        <p:spPr>
          <a:xfrm>
            <a:off x="2941376" y="5835990"/>
            <a:ext cx="3259650" cy="508606"/>
          </a:xfrm>
        </p:spPr>
        <p:txBody>
          <a:bodyPr>
            <a:normAutofit lnSpcReduction="10000"/>
          </a:bodyPr>
          <a:lstStyle/>
          <a:p>
            <a:pPr marL="97155" indent="0" algn="ctr">
              <a:buNone/>
            </a:pPr>
            <a:r>
              <a:rPr lang="en-US" dirty="0"/>
              <a:t>–Dr. Brené Brown</a:t>
            </a:r>
            <a:endParaRPr lang="en-US"/>
          </a:p>
        </p:txBody>
      </p:sp>
      <p:pic>
        <p:nvPicPr>
          <p:cNvPr id="4" name="Picture 4" descr="Text&#10;&#10;Description automatically generated">
            <a:extLst>
              <a:ext uri="{FF2B5EF4-FFF2-40B4-BE49-F238E27FC236}">
                <a16:creationId xmlns:a16="http://schemas.microsoft.com/office/drawing/2014/main" id="{A7ED2FEF-B96A-B664-6BC1-B398ED5B009C}"/>
              </a:ext>
            </a:extLst>
          </p:cNvPr>
          <p:cNvPicPr>
            <a:picLocks noChangeAspect="1"/>
          </p:cNvPicPr>
          <p:nvPr/>
        </p:nvPicPr>
        <p:blipFill>
          <a:blip r:embed="rId2"/>
          <a:stretch>
            <a:fillRect/>
          </a:stretch>
        </p:blipFill>
        <p:spPr>
          <a:xfrm>
            <a:off x="1571374" y="703733"/>
            <a:ext cx="6001252" cy="5135458"/>
          </a:xfrm>
          <a:prstGeom prst="rect">
            <a:avLst/>
          </a:prstGeom>
        </p:spPr>
      </p:pic>
    </p:spTree>
    <p:extLst>
      <p:ext uri="{BB962C8B-B14F-4D97-AF65-F5344CB8AC3E}">
        <p14:creationId xmlns:p14="http://schemas.microsoft.com/office/powerpoint/2010/main" val="738353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52F94-A730-0C28-56FE-1926DED3B703}"/>
              </a:ext>
            </a:extLst>
          </p:cNvPr>
          <p:cNvSpPr>
            <a:spLocks noGrp="1"/>
          </p:cNvSpPr>
          <p:nvPr>
            <p:ph type="title"/>
          </p:nvPr>
        </p:nvSpPr>
        <p:spPr/>
        <p:txBody>
          <a:bodyPr>
            <a:normAutofit fontScale="90000"/>
          </a:bodyPr>
          <a:lstStyle/>
          <a:p>
            <a:r>
              <a:rPr lang="en-US" dirty="0"/>
              <a:t>Challenge for Servant Leaders: Relinquishing Control</a:t>
            </a:r>
          </a:p>
        </p:txBody>
      </p:sp>
      <p:sp>
        <p:nvSpPr>
          <p:cNvPr id="3" name="Text Placeholder 2">
            <a:extLst>
              <a:ext uri="{FF2B5EF4-FFF2-40B4-BE49-F238E27FC236}">
                <a16:creationId xmlns:a16="http://schemas.microsoft.com/office/drawing/2014/main" id="{BA318333-92FB-0011-24E1-CFCD716C8A2B}"/>
              </a:ext>
            </a:extLst>
          </p:cNvPr>
          <p:cNvSpPr>
            <a:spLocks noGrp="1"/>
          </p:cNvSpPr>
          <p:nvPr>
            <p:ph type="body" idx="1"/>
          </p:nvPr>
        </p:nvSpPr>
        <p:spPr>
          <a:xfrm>
            <a:off x="1176865" y="2503541"/>
            <a:ext cx="3842355" cy="3807004"/>
          </a:xfrm>
        </p:spPr>
        <p:txBody>
          <a:bodyPr>
            <a:normAutofit fontScale="70000" lnSpcReduction="20000"/>
          </a:bodyPr>
          <a:lstStyle/>
          <a:p>
            <a:r>
              <a:rPr lang="en-US" dirty="0"/>
              <a:t>Many leaders find it difficult to transition from the power and authority that comes with their role in a hierarchical, command-and-control organization. They cannot yet see themselves as servant leaders, or indeed trust their staff enough to devolve responsibility and support them as they grow into their own new roles. </a:t>
            </a:r>
          </a:p>
          <a:p>
            <a:r>
              <a:rPr lang="en-US" dirty="0"/>
              <a:t>Traditional leaders have nothing to fear and everything to gain from adopting a value-creation, trust-based servant leadership approach. (Whiteside, 2021, para. 3).</a:t>
            </a:r>
          </a:p>
        </p:txBody>
      </p:sp>
      <p:pic>
        <p:nvPicPr>
          <p:cNvPr id="4" name="Picture 4">
            <a:extLst>
              <a:ext uri="{FF2B5EF4-FFF2-40B4-BE49-F238E27FC236}">
                <a16:creationId xmlns:a16="http://schemas.microsoft.com/office/drawing/2014/main" id="{0ED5FCB9-3005-0B85-42CD-8F59EA1F7A8C}"/>
              </a:ext>
            </a:extLst>
          </p:cNvPr>
          <p:cNvPicPr>
            <a:picLocks noChangeAspect="1"/>
          </p:cNvPicPr>
          <p:nvPr/>
        </p:nvPicPr>
        <p:blipFill>
          <a:blip r:embed="rId2"/>
          <a:stretch>
            <a:fillRect/>
          </a:stretch>
        </p:blipFill>
        <p:spPr>
          <a:xfrm>
            <a:off x="5289322" y="2531890"/>
            <a:ext cx="2741831" cy="2028852"/>
          </a:xfrm>
          <a:prstGeom prst="rect">
            <a:avLst/>
          </a:prstGeom>
        </p:spPr>
      </p:pic>
      <p:pic>
        <p:nvPicPr>
          <p:cNvPr id="5" name="Picture 5">
            <a:extLst>
              <a:ext uri="{FF2B5EF4-FFF2-40B4-BE49-F238E27FC236}">
                <a16:creationId xmlns:a16="http://schemas.microsoft.com/office/drawing/2014/main" id="{57DD1644-B8F3-3198-0427-473785EE1321}"/>
              </a:ext>
            </a:extLst>
          </p:cNvPr>
          <p:cNvPicPr>
            <a:picLocks noChangeAspect="1"/>
          </p:cNvPicPr>
          <p:nvPr/>
        </p:nvPicPr>
        <p:blipFill>
          <a:blip r:embed="rId3"/>
          <a:stretch>
            <a:fillRect/>
          </a:stretch>
        </p:blipFill>
        <p:spPr>
          <a:xfrm>
            <a:off x="5291989" y="4502186"/>
            <a:ext cx="2743200" cy="1567543"/>
          </a:xfrm>
          <a:prstGeom prst="rect">
            <a:avLst/>
          </a:prstGeom>
        </p:spPr>
      </p:pic>
    </p:spTree>
    <p:extLst>
      <p:ext uri="{BB962C8B-B14F-4D97-AF65-F5344CB8AC3E}">
        <p14:creationId xmlns:p14="http://schemas.microsoft.com/office/powerpoint/2010/main" val="2591205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BD30-DCCB-7FE4-1B9D-94F1639FEC46}"/>
              </a:ext>
            </a:extLst>
          </p:cNvPr>
          <p:cNvSpPr>
            <a:spLocks noGrp="1"/>
          </p:cNvSpPr>
          <p:nvPr>
            <p:ph type="title"/>
          </p:nvPr>
        </p:nvSpPr>
        <p:spPr/>
        <p:txBody>
          <a:bodyPr>
            <a:normAutofit fontScale="90000"/>
          </a:bodyPr>
          <a:lstStyle/>
          <a:p>
            <a:r>
              <a:rPr lang="en-US" dirty="0"/>
              <a:t>Criticism: Servant Leadership</a:t>
            </a:r>
          </a:p>
        </p:txBody>
      </p:sp>
      <p:sp>
        <p:nvSpPr>
          <p:cNvPr id="3" name="Text Placeholder 2">
            <a:extLst>
              <a:ext uri="{FF2B5EF4-FFF2-40B4-BE49-F238E27FC236}">
                <a16:creationId xmlns:a16="http://schemas.microsoft.com/office/drawing/2014/main" id="{B849B6A9-E30A-37A6-8A5A-BAB1C0EA695A}"/>
              </a:ext>
            </a:extLst>
          </p:cNvPr>
          <p:cNvSpPr>
            <a:spLocks noGrp="1"/>
          </p:cNvSpPr>
          <p:nvPr>
            <p:ph type="body" idx="1"/>
          </p:nvPr>
        </p:nvSpPr>
        <p:spPr>
          <a:xfrm>
            <a:off x="1176865" y="2490135"/>
            <a:ext cx="6798736" cy="1514301"/>
          </a:xfrm>
        </p:spPr>
        <p:txBody>
          <a:bodyPr>
            <a:normAutofit fontScale="92500" lnSpcReduction="20000"/>
          </a:bodyPr>
          <a:lstStyle/>
          <a:p>
            <a:pPr marL="97155" indent="0">
              <a:buNone/>
            </a:pPr>
            <a:r>
              <a:rPr lang="en-US" dirty="0"/>
              <a:t>Spears (1995) asserts that servant-leaders are dreamers who need to refine their conceptualizing lens “to address problems that arise from a more global perspective rather than just from within their work environment” (Spears, 1995, p. 6). </a:t>
            </a:r>
            <a:endParaRPr lang="en-US"/>
          </a:p>
        </p:txBody>
      </p:sp>
      <p:pic>
        <p:nvPicPr>
          <p:cNvPr id="4" name="Picture 4" descr="A picture containing text&#10;&#10;Description automatically generated">
            <a:extLst>
              <a:ext uri="{FF2B5EF4-FFF2-40B4-BE49-F238E27FC236}">
                <a16:creationId xmlns:a16="http://schemas.microsoft.com/office/drawing/2014/main" id="{51778D74-63C3-E667-6FBD-09D5BAC83288}"/>
              </a:ext>
            </a:extLst>
          </p:cNvPr>
          <p:cNvPicPr>
            <a:picLocks noChangeAspect="1"/>
          </p:cNvPicPr>
          <p:nvPr/>
        </p:nvPicPr>
        <p:blipFill>
          <a:blip r:embed="rId2"/>
          <a:stretch>
            <a:fillRect/>
          </a:stretch>
        </p:blipFill>
        <p:spPr>
          <a:xfrm>
            <a:off x="1403778" y="4103068"/>
            <a:ext cx="2743200" cy="2057400"/>
          </a:xfrm>
          <a:prstGeom prst="rect">
            <a:avLst/>
          </a:prstGeom>
        </p:spPr>
      </p:pic>
      <p:pic>
        <p:nvPicPr>
          <p:cNvPr id="5" name="Picture 5">
            <a:extLst>
              <a:ext uri="{FF2B5EF4-FFF2-40B4-BE49-F238E27FC236}">
                <a16:creationId xmlns:a16="http://schemas.microsoft.com/office/drawing/2014/main" id="{ED411C81-A70C-3063-0F5C-C7C717588D3B}"/>
              </a:ext>
            </a:extLst>
          </p:cNvPr>
          <p:cNvPicPr>
            <a:picLocks noChangeAspect="1"/>
          </p:cNvPicPr>
          <p:nvPr/>
        </p:nvPicPr>
        <p:blipFill>
          <a:blip r:embed="rId3"/>
          <a:stretch>
            <a:fillRect/>
          </a:stretch>
        </p:blipFill>
        <p:spPr>
          <a:xfrm>
            <a:off x="4239491" y="4100543"/>
            <a:ext cx="3601287" cy="2062449"/>
          </a:xfrm>
          <a:prstGeom prst="rect">
            <a:avLst/>
          </a:prstGeom>
        </p:spPr>
      </p:pic>
    </p:spTree>
    <p:extLst>
      <p:ext uri="{BB962C8B-B14F-4D97-AF65-F5344CB8AC3E}">
        <p14:creationId xmlns:p14="http://schemas.microsoft.com/office/powerpoint/2010/main" val="2390224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C377-4D23-F328-F371-82A79847287D}"/>
              </a:ext>
            </a:extLst>
          </p:cNvPr>
          <p:cNvSpPr>
            <a:spLocks noGrp="1"/>
          </p:cNvSpPr>
          <p:nvPr>
            <p:ph type="title"/>
          </p:nvPr>
        </p:nvSpPr>
        <p:spPr/>
        <p:txBody>
          <a:bodyPr>
            <a:normAutofit fontScale="90000"/>
          </a:bodyPr>
          <a:lstStyle/>
          <a:p>
            <a:r>
              <a:rPr lang="en-US" dirty="0"/>
              <a:t>Initiating a Servant Leadership Program</a:t>
            </a:r>
          </a:p>
        </p:txBody>
      </p:sp>
      <p:sp>
        <p:nvSpPr>
          <p:cNvPr id="3" name="Text Placeholder 2">
            <a:extLst>
              <a:ext uri="{FF2B5EF4-FFF2-40B4-BE49-F238E27FC236}">
                <a16:creationId xmlns:a16="http://schemas.microsoft.com/office/drawing/2014/main" id="{72459BEF-92E8-F181-2D0F-BED2D2B260A0}"/>
              </a:ext>
            </a:extLst>
          </p:cNvPr>
          <p:cNvSpPr>
            <a:spLocks noGrp="1"/>
          </p:cNvSpPr>
          <p:nvPr>
            <p:ph type="body" idx="1"/>
          </p:nvPr>
        </p:nvSpPr>
        <p:spPr>
          <a:xfrm>
            <a:off x="1176865" y="2490135"/>
            <a:ext cx="6798736" cy="1836083"/>
          </a:xfrm>
        </p:spPr>
        <p:txBody>
          <a:bodyPr>
            <a:normAutofit lnSpcReduction="10000"/>
          </a:bodyPr>
          <a:lstStyle/>
          <a:p>
            <a:pPr marL="97155" indent="0">
              <a:buNone/>
            </a:pPr>
            <a:r>
              <a:rPr lang="en-US" dirty="0"/>
              <a:t>Involves celebrating the positive characteristics while being mindful of the shadow side of Servant Leadership, developing strategic goals for the organization while fostering a compassion-based servant-led culture.</a:t>
            </a:r>
            <a:endParaRPr lang="en-US"/>
          </a:p>
        </p:txBody>
      </p:sp>
      <p:pic>
        <p:nvPicPr>
          <p:cNvPr id="4" name="Picture 4" descr="A picture containing decorated&#10;&#10;Description automatically generated">
            <a:extLst>
              <a:ext uri="{FF2B5EF4-FFF2-40B4-BE49-F238E27FC236}">
                <a16:creationId xmlns:a16="http://schemas.microsoft.com/office/drawing/2014/main" id="{41429064-A355-6E61-CEAA-31D954AB3474}"/>
              </a:ext>
            </a:extLst>
          </p:cNvPr>
          <p:cNvPicPr>
            <a:picLocks noChangeAspect="1"/>
          </p:cNvPicPr>
          <p:nvPr/>
        </p:nvPicPr>
        <p:blipFill>
          <a:blip r:embed="rId2"/>
          <a:stretch>
            <a:fillRect/>
          </a:stretch>
        </p:blipFill>
        <p:spPr>
          <a:xfrm>
            <a:off x="974735" y="4327352"/>
            <a:ext cx="4010220" cy="1783130"/>
          </a:xfrm>
          <a:prstGeom prst="rect">
            <a:avLst/>
          </a:prstGeom>
        </p:spPr>
      </p:pic>
      <p:pic>
        <p:nvPicPr>
          <p:cNvPr id="5" name="Picture 5" descr="Text&#10;&#10;Description automatically generated">
            <a:extLst>
              <a:ext uri="{FF2B5EF4-FFF2-40B4-BE49-F238E27FC236}">
                <a16:creationId xmlns:a16="http://schemas.microsoft.com/office/drawing/2014/main" id="{A9EFB22A-B105-D1CF-73C5-B6CE9E0A21CD}"/>
              </a:ext>
            </a:extLst>
          </p:cNvPr>
          <p:cNvPicPr>
            <a:picLocks noChangeAspect="1"/>
          </p:cNvPicPr>
          <p:nvPr/>
        </p:nvPicPr>
        <p:blipFill>
          <a:blip r:embed="rId3"/>
          <a:stretch>
            <a:fillRect/>
          </a:stretch>
        </p:blipFill>
        <p:spPr>
          <a:xfrm>
            <a:off x="5043949" y="4321923"/>
            <a:ext cx="3272800" cy="1787284"/>
          </a:xfrm>
          <a:prstGeom prst="rect">
            <a:avLst/>
          </a:prstGeom>
        </p:spPr>
      </p:pic>
    </p:spTree>
    <p:extLst>
      <p:ext uri="{BB962C8B-B14F-4D97-AF65-F5344CB8AC3E}">
        <p14:creationId xmlns:p14="http://schemas.microsoft.com/office/powerpoint/2010/main" val="1516877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mountain, nature, rock&#10;&#10;Description automatically generated">
            <a:extLst>
              <a:ext uri="{FF2B5EF4-FFF2-40B4-BE49-F238E27FC236}">
                <a16:creationId xmlns:a16="http://schemas.microsoft.com/office/drawing/2014/main" id="{B2F2CF04-B237-4745-0AD6-381C70710D7D}"/>
              </a:ext>
            </a:extLst>
          </p:cNvPr>
          <p:cNvPicPr>
            <a:picLocks noChangeAspect="1"/>
          </p:cNvPicPr>
          <p:nvPr/>
        </p:nvPicPr>
        <p:blipFill>
          <a:blip r:embed="rId2"/>
          <a:stretch>
            <a:fillRect/>
          </a:stretch>
        </p:blipFill>
        <p:spPr>
          <a:xfrm>
            <a:off x="875756" y="961956"/>
            <a:ext cx="7392489" cy="4934089"/>
          </a:xfrm>
          <a:prstGeom prst="rect">
            <a:avLst/>
          </a:prstGeom>
        </p:spPr>
      </p:pic>
    </p:spTree>
    <p:extLst>
      <p:ext uri="{BB962C8B-B14F-4D97-AF65-F5344CB8AC3E}">
        <p14:creationId xmlns:p14="http://schemas.microsoft.com/office/powerpoint/2010/main" val="670209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42EA3B1-1FDD-A569-53A1-806880691AD9}"/>
              </a:ext>
            </a:extLst>
          </p:cNvPr>
          <p:cNvPicPr>
            <a:picLocks noChangeAspect="1"/>
          </p:cNvPicPr>
          <p:nvPr/>
        </p:nvPicPr>
        <p:blipFill>
          <a:blip r:embed="rId2"/>
          <a:stretch>
            <a:fillRect/>
          </a:stretch>
        </p:blipFill>
        <p:spPr>
          <a:xfrm>
            <a:off x="867474" y="1343528"/>
            <a:ext cx="7409052" cy="4170944"/>
          </a:xfrm>
          <a:prstGeom prst="rect">
            <a:avLst/>
          </a:prstGeom>
        </p:spPr>
      </p:pic>
    </p:spTree>
    <p:extLst>
      <p:ext uri="{BB962C8B-B14F-4D97-AF65-F5344CB8AC3E}">
        <p14:creationId xmlns:p14="http://schemas.microsoft.com/office/powerpoint/2010/main" val="1937967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58EAFADD-04D0-C622-C987-33CD250F335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3676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0202B0C-3B6D-714B-9663-41CCF17DD03A}"/>
              </a:ext>
            </a:extLst>
          </p:cNvPr>
          <p:cNvPicPr>
            <a:picLocks noChangeAspect="1"/>
          </p:cNvPicPr>
          <p:nvPr/>
        </p:nvPicPr>
        <p:blipFill rotWithShape="1">
          <a:blip r:embed="rId2">
            <a:extLst>
              <a:ext uri="{28A0092B-C50C-407E-A947-70E740481C1C}">
                <a14:useLocalDpi xmlns:a14="http://schemas.microsoft.com/office/drawing/2010/main" val="0"/>
              </a:ext>
            </a:extLst>
          </a:blip>
          <a:srcRect l="741" t="4709" r="-93"/>
          <a:stretch/>
        </p:blipFill>
        <p:spPr>
          <a:xfrm>
            <a:off x="972611" y="848479"/>
            <a:ext cx="7192040" cy="5155450"/>
          </a:xfrm>
          <a:prstGeom prst="rect">
            <a:avLst/>
          </a:prstGeom>
        </p:spPr>
      </p:pic>
    </p:spTree>
    <p:extLst>
      <p:ext uri="{BB962C8B-B14F-4D97-AF65-F5344CB8AC3E}">
        <p14:creationId xmlns:p14="http://schemas.microsoft.com/office/powerpoint/2010/main" val="125626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AB389C-4195-5706-8F3C-E7846E1A8E08}"/>
              </a:ext>
            </a:extLst>
          </p:cNvPr>
          <p:cNvSpPr>
            <a:spLocks noGrp="1"/>
          </p:cNvSpPr>
          <p:nvPr>
            <p:ph type="title"/>
          </p:nvPr>
        </p:nvSpPr>
        <p:spPr/>
        <p:txBody>
          <a:bodyPr>
            <a:normAutofit fontScale="90000"/>
          </a:bodyPr>
          <a:lstStyle/>
          <a:p>
            <a:r>
              <a:rPr lang="en-US" dirty="0"/>
              <a:t>Servant Leadership and Emotional Intelligence</a:t>
            </a:r>
          </a:p>
        </p:txBody>
      </p:sp>
      <p:sp>
        <p:nvSpPr>
          <p:cNvPr id="5" name="Text Placeholder 4">
            <a:extLst>
              <a:ext uri="{FF2B5EF4-FFF2-40B4-BE49-F238E27FC236}">
                <a16:creationId xmlns:a16="http://schemas.microsoft.com/office/drawing/2014/main" id="{2061D221-E339-310B-9C46-059D778346F4}"/>
              </a:ext>
            </a:extLst>
          </p:cNvPr>
          <p:cNvSpPr>
            <a:spLocks noGrp="1"/>
          </p:cNvSpPr>
          <p:nvPr>
            <p:ph type="body" idx="1"/>
          </p:nvPr>
        </p:nvSpPr>
        <p:spPr/>
        <p:txBody>
          <a:bodyPr>
            <a:normAutofit/>
          </a:bodyPr>
          <a:lstStyle/>
          <a:p>
            <a:pPr marL="97155" indent="0">
              <a:buNone/>
            </a:pPr>
            <a:r>
              <a:rPr lang="en-US" sz="2000" dirty="0"/>
              <a:t>Roark and Beuthin (2014) have established a predictive relationship between emotional intelligence and servant-leadership. </a:t>
            </a:r>
            <a:r>
              <a:rPr lang="en-US" sz="2000" b="1" dirty="0"/>
              <a:t>Emotional intelligence </a:t>
            </a:r>
            <a:r>
              <a:rPr lang="en-US" sz="2000" dirty="0"/>
              <a:t>helps leaders recognize and interpret emotional information about themselves and those they lead.  </a:t>
            </a:r>
          </a:p>
        </p:txBody>
      </p:sp>
      <p:pic>
        <p:nvPicPr>
          <p:cNvPr id="6" name="Picture 6" descr="Diagram&#10;&#10;Description automatically generated">
            <a:extLst>
              <a:ext uri="{FF2B5EF4-FFF2-40B4-BE49-F238E27FC236}">
                <a16:creationId xmlns:a16="http://schemas.microsoft.com/office/drawing/2014/main" id="{DF048210-A85A-A041-F8BD-6372AB2E60A6}"/>
              </a:ext>
            </a:extLst>
          </p:cNvPr>
          <p:cNvPicPr>
            <a:picLocks noChangeAspect="1"/>
          </p:cNvPicPr>
          <p:nvPr/>
        </p:nvPicPr>
        <p:blipFill rotWithShape="1">
          <a:blip r:embed="rId2"/>
          <a:srcRect l="6768" r="3892" b="262"/>
          <a:stretch/>
        </p:blipFill>
        <p:spPr>
          <a:xfrm>
            <a:off x="5129428" y="3863016"/>
            <a:ext cx="3854874" cy="2770357"/>
          </a:xfrm>
          <a:prstGeom prst="rect">
            <a:avLst/>
          </a:prstGeom>
        </p:spPr>
      </p:pic>
    </p:spTree>
    <p:extLst>
      <p:ext uri="{BB962C8B-B14F-4D97-AF65-F5344CB8AC3E}">
        <p14:creationId xmlns:p14="http://schemas.microsoft.com/office/powerpoint/2010/main" val="288205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9160-5D6A-8955-E11B-CABFC4FBED8F}"/>
              </a:ext>
            </a:extLst>
          </p:cNvPr>
          <p:cNvSpPr>
            <a:spLocks noGrp="1"/>
          </p:cNvSpPr>
          <p:nvPr>
            <p:ph type="title"/>
          </p:nvPr>
        </p:nvSpPr>
        <p:spPr/>
        <p:txBody>
          <a:bodyPr>
            <a:noAutofit/>
          </a:bodyPr>
          <a:lstStyle/>
          <a:p>
            <a:r>
              <a:rPr lang="en-US" sz="3000" dirty="0"/>
              <a:t>Servant Leadership Profile Revised Instrument (SLP-R): Self-Assessment for Leaders</a:t>
            </a:r>
          </a:p>
        </p:txBody>
      </p:sp>
      <p:sp>
        <p:nvSpPr>
          <p:cNvPr id="3" name="Text Placeholder 2">
            <a:extLst>
              <a:ext uri="{FF2B5EF4-FFF2-40B4-BE49-F238E27FC236}">
                <a16:creationId xmlns:a16="http://schemas.microsoft.com/office/drawing/2014/main" id="{5AFCF4F7-25E4-B3F8-DB96-F0718340530F}"/>
              </a:ext>
            </a:extLst>
          </p:cNvPr>
          <p:cNvSpPr>
            <a:spLocks noGrp="1"/>
          </p:cNvSpPr>
          <p:nvPr>
            <p:ph type="body" idx="1"/>
          </p:nvPr>
        </p:nvSpPr>
        <p:spPr>
          <a:xfrm>
            <a:off x="1176865" y="2490135"/>
            <a:ext cx="3874304" cy="3911807"/>
          </a:xfrm>
        </p:spPr>
        <p:txBody>
          <a:bodyPr>
            <a:normAutofit fontScale="70000" lnSpcReduction="20000"/>
          </a:bodyPr>
          <a:lstStyle/>
          <a:p>
            <a:pPr marL="97155" indent="0">
              <a:buNone/>
            </a:pPr>
            <a:r>
              <a:rPr lang="en-US" dirty="0"/>
              <a:t>The Servant Leadership Profile Revised Instrument (SLP-R), a 62 question survey developed from the research of Wong and Page (2003).</a:t>
            </a:r>
            <a:endParaRPr lang="en-US"/>
          </a:p>
          <a:p>
            <a:pPr marL="97155" indent="0">
              <a:buNone/>
            </a:pPr>
            <a:endParaRPr lang="en-US"/>
          </a:p>
          <a:p>
            <a:pPr marL="97155" indent="0">
              <a:buNone/>
            </a:pPr>
            <a:r>
              <a:rPr lang="en-US" dirty="0"/>
              <a:t>The SLP-R contains statements capturing the following factors: empowering and developing people; vulnerability and humility; serving others; open, participatory leadership; inspiring leadership; visionary leadership; and courageous leadership (integrity and authenticity). These factors align with van </a:t>
            </a:r>
            <a:r>
              <a:rPr lang="en-US" dirty="0" err="1"/>
              <a:t>Dierendonck’s</a:t>
            </a:r>
            <a:r>
              <a:rPr lang="en-US" dirty="0"/>
              <a:t> (2011)  six core features of servant leaders. (Fields, 2015, p. 96).</a:t>
            </a:r>
          </a:p>
        </p:txBody>
      </p:sp>
      <p:pic>
        <p:nvPicPr>
          <p:cNvPr id="4" name="Picture 4">
            <a:extLst>
              <a:ext uri="{FF2B5EF4-FFF2-40B4-BE49-F238E27FC236}">
                <a16:creationId xmlns:a16="http://schemas.microsoft.com/office/drawing/2014/main" id="{A15798BC-CC54-52FE-4D26-DAE1C614A546}"/>
              </a:ext>
            </a:extLst>
          </p:cNvPr>
          <p:cNvPicPr>
            <a:picLocks noChangeAspect="1"/>
          </p:cNvPicPr>
          <p:nvPr/>
        </p:nvPicPr>
        <p:blipFill>
          <a:blip r:embed="rId2"/>
          <a:stretch>
            <a:fillRect/>
          </a:stretch>
        </p:blipFill>
        <p:spPr>
          <a:xfrm>
            <a:off x="4628293" y="2134529"/>
            <a:ext cx="3882767" cy="5039699"/>
          </a:xfrm>
          <a:prstGeom prst="rect">
            <a:avLst/>
          </a:prstGeom>
        </p:spPr>
      </p:pic>
    </p:spTree>
    <p:extLst>
      <p:ext uri="{BB962C8B-B14F-4D97-AF65-F5344CB8AC3E}">
        <p14:creationId xmlns:p14="http://schemas.microsoft.com/office/powerpoint/2010/main" val="3771604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0EC4EE-ABAA-E991-1A4C-2B7758A65A0A}"/>
              </a:ext>
            </a:extLst>
          </p:cNvPr>
          <p:cNvSpPr>
            <a:spLocks noGrp="1"/>
          </p:cNvSpPr>
          <p:nvPr>
            <p:ph type="body" idx="4294967295"/>
          </p:nvPr>
        </p:nvSpPr>
        <p:spPr>
          <a:xfrm>
            <a:off x="1177711" y="5181386"/>
            <a:ext cx="6799262" cy="1111250"/>
          </a:xfrm>
        </p:spPr>
        <p:txBody>
          <a:bodyPr>
            <a:normAutofit fontScale="55000" lnSpcReduction="20000"/>
          </a:bodyPr>
          <a:lstStyle/>
          <a:p>
            <a:r>
              <a:rPr lang="en-US" dirty="0"/>
              <a:t>Goleman, D. (1998). Working with emotional intelligence. New York: Bantam Books.</a:t>
            </a:r>
          </a:p>
          <a:p>
            <a:r>
              <a:rPr lang="en-US" dirty="0"/>
              <a:t>Goleman, D., Boyatzis, R. &amp; McKee, A. (2002). Primal Leadership: Realizing the Importance of Emotional Intelligence, Harvard Business School Press: Boston.</a:t>
            </a:r>
          </a:p>
          <a:p>
            <a:r>
              <a:rPr lang="en-US" dirty="0"/>
              <a:t>Hughes, M. &amp; Terrell, J.B. (2007). The Emotionally Intelligent Team. San Francisco: Jossey-Bass.</a:t>
            </a:r>
          </a:p>
        </p:txBody>
      </p:sp>
      <p:pic>
        <p:nvPicPr>
          <p:cNvPr id="4" name="Picture 4" descr="Table&#10;&#10;Description automatically generated">
            <a:extLst>
              <a:ext uri="{FF2B5EF4-FFF2-40B4-BE49-F238E27FC236}">
                <a16:creationId xmlns:a16="http://schemas.microsoft.com/office/drawing/2014/main" id="{80281B1F-7773-6E27-BCD3-407014CDE24F}"/>
              </a:ext>
            </a:extLst>
          </p:cNvPr>
          <p:cNvPicPr>
            <a:picLocks noChangeAspect="1"/>
          </p:cNvPicPr>
          <p:nvPr/>
        </p:nvPicPr>
        <p:blipFill>
          <a:blip r:embed="rId2"/>
          <a:stretch>
            <a:fillRect/>
          </a:stretch>
        </p:blipFill>
        <p:spPr>
          <a:xfrm>
            <a:off x="948724" y="755225"/>
            <a:ext cx="7246551" cy="4256033"/>
          </a:xfrm>
          <a:prstGeom prst="rect">
            <a:avLst/>
          </a:prstGeom>
        </p:spPr>
      </p:pic>
    </p:spTree>
    <p:extLst>
      <p:ext uri="{BB962C8B-B14F-4D97-AF65-F5344CB8AC3E}">
        <p14:creationId xmlns:p14="http://schemas.microsoft.com/office/powerpoint/2010/main" val="4115022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25DE-40DF-7844-E81C-7397693A3C99}"/>
              </a:ext>
            </a:extLst>
          </p:cNvPr>
          <p:cNvSpPr>
            <a:spLocks noGrp="1"/>
          </p:cNvSpPr>
          <p:nvPr>
            <p:ph type="title"/>
          </p:nvPr>
        </p:nvSpPr>
        <p:spPr>
          <a:xfrm>
            <a:off x="1176866" y="915337"/>
            <a:ext cx="4849113" cy="1303867"/>
          </a:xfrm>
        </p:spPr>
        <p:txBody>
          <a:bodyPr>
            <a:normAutofit fontScale="90000"/>
          </a:bodyPr>
          <a:lstStyle/>
          <a:p>
            <a:r>
              <a:rPr lang="en-US" dirty="0"/>
              <a:t>Definition: Emotional Intelligence</a:t>
            </a:r>
          </a:p>
        </p:txBody>
      </p:sp>
      <p:sp>
        <p:nvSpPr>
          <p:cNvPr id="3" name="Text Placeholder 2">
            <a:extLst>
              <a:ext uri="{FF2B5EF4-FFF2-40B4-BE49-F238E27FC236}">
                <a16:creationId xmlns:a16="http://schemas.microsoft.com/office/drawing/2014/main" id="{B51C7EDC-805E-379A-F7CB-082B12C4D117}"/>
              </a:ext>
            </a:extLst>
          </p:cNvPr>
          <p:cNvSpPr>
            <a:spLocks noGrp="1"/>
          </p:cNvSpPr>
          <p:nvPr>
            <p:ph type="body" idx="1"/>
          </p:nvPr>
        </p:nvSpPr>
        <p:spPr/>
        <p:txBody>
          <a:bodyPr/>
          <a:lstStyle/>
          <a:p>
            <a:pPr marL="97155" indent="0">
              <a:buNone/>
            </a:pPr>
            <a:r>
              <a:rPr lang="en-US" dirty="0"/>
              <a:t>Emotional intelligence is defined as the ability to understand and manage your own emotions, as well as recognize and influence the emotions of those around you. The term was first coined in 1990 by researchers John Mayer and Peter Salovey, but was later popularized by psychologist Daniel Goleman. (Landry, 2019).</a:t>
            </a:r>
            <a:endParaRPr lang="en-US"/>
          </a:p>
        </p:txBody>
      </p:sp>
      <p:pic>
        <p:nvPicPr>
          <p:cNvPr id="4" name="Picture 4" descr="A picture containing aircraft, balloon, transport, outdoor object&#10;&#10;Description automatically generated">
            <a:extLst>
              <a:ext uri="{FF2B5EF4-FFF2-40B4-BE49-F238E27FC236}">
                <a16:creationId xmlns:a16="http://schemas.microsoft.com/office/drawing/2014/main" id="{DACA5C0B-BDD1-C04C-ECF1-D68A06ECF8E3}"/>
              </a:ext>
            </a:extLst>
          </p:cNvPr>
          <p:cNvPicPr>
            <a:picLocks noChangeAspect="1"/>
          </p:cNvPicPr>
          <p:nvPr/>
        </p:nvPicPr>
        <p:blipFill>
          <a:blip r:embed="rId2"/>
          <a:stretch>
            <a:fillRect/>
          </a:stretch>
        </p:blipFill>
        <p:spPr>
          <a:xfrm>
            <a:off x="5899235" y="729607"/>
            <a:ext cx="1848881" cy="1540734"/>
          </a:xfrm>
          <a:prstGeom prst="rect">
            <a:avLst/>
          </a:prstGeom>
        </p:spPr>
      </p:pic>
    </p:spTree>
    <p:extLst>
      <p:ext uri="{BB962C8B-B14F-4D97-AF65-F5344CB8AC3E}">
        <p14:creationId xmlns:p14="http://schemas.microsoft.com/office/powerpoint/2010/main" val="2551453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16C3-84C2-47B1-759F-352F5E9F228C}"/>
              </a:ext>
            </a:extLst>
          </p:cNvPr>
          <p:cNvSpPr>
            <a:spLocks noGrp="1"/>
          </p:cNvSpPr>
          <p:nvPr>
            <p:ph type="title"/>
          </p:nvPr>
        </p:nvSpPr>
        <p:spPr>
          <a:xfrm>
            <a:off x="1176866" y="915337"/>
            <a:ext cx="4121438" cy="1303867"/>
          </a:xfrm>
        </p:spPr>
        <p:txBody>
          <a:bodyPr/>
          <a:lstStyle/>
          <a:p>
            <a:r>
              <a:rPr lang="en-US" dirty="0"/>
              <a:t>Self-Awareness</a:t>
            </a:r>
          </a:p>
        </p:txBody>
      </p:sp>
      <p:sp>
        <p:nvSpPr>
          <p:cNvPr id="3" name="Text Placeholder 2">
            <a:extLst>
              <a:ext uri="{FF2B5EF4-FFF2-40B4-BE49-F238E27FC236}">
                <a16:creationId xmlns:a16="http://schemas.microsoft.com/office/drawing/2014/main" id="{CD89230C-29D5-5CE8-8571-152DEF324984}"/>
              </a:ext>
            </a:extLst>
          </p:cNvPr>
          <p:cNvSpPr>
            <a:spLocks noGrp="1"/>
          </p:cNvSpPr>
          <p:nvPr>
            <p:ph type="body" idx="1"/>
          </p:nvPr>
        </p:nvSpPr>
        <p:spPr>
          <a:xfrm>
            <a:off x="1176865" y="2490135"/>
            <a:ext cx="6661439" cy="3444997"/>
          </a:xfrm>
        </p:spPr>
        <p:txBody>
          <a:bodyPr>
            <a:normAutofit fontScale="85000" lnSpcReduction="20000"/>
          </a:bodyPr>
          <a:lstStyle/>
          <a:p>
            <a:pPr marL="97155" indent="0">
              <a:buNone/>
            </a:pPr>
            <a:r>
              <a:rPr lang="en-US" dirty="0"/>
              <a:t>Self-awareness is at the core of everything. It describes your ability to not only understand your strengths and weaknesses, but to recognize your emotions and the effect they have on you and your team’s performance.</a:t>
            </a:r>
            <a:endParaRPr lang="en-US"/>
          </a:p>
          <a:p>
            <a:endParaRPr lang="en-US"/>
          </a:p>
          <a:p>
            <a:pPr marL="97155" indent="0">
              <a:buNone/>
            </a:pPr>
            <a:r>
              <a:rPr lang="en-US" dirty="0"/>
              <a:t>According to research by organizational psychologist Tasha Eurich, 95 percent of people think they’re self-aware, but only 10 to 15 percent actually are, and that can pose problems for your employees. Working with colleagues who aren’t self-aware can cut a team's success in half and, according to Eurich’s research, lead to increased stress and decreased motivation. (Landry, 2019, para. 3).</a:t>
            </a:r>
          </a:p>
        </p:txBody>
      </p:sp>
      <p:pic>
        <p:nvPicPr>
          <p:cNvPr id="4" name="Picture 4" descr="Text, letter&#10;&#10;Description automatically generated">
            <a:extLst>
              <a:ext uri="{FF2B5EF4-FFF2-40B4-BE49-F238E27FC236}">
                <a16:creationId xmlns:a16="http://schemas.microsoft.com/office/drawing/2014/main" id="{FADED0BF-9AB8-5C38-2D8A-F6E3FC33B646}"/>
              </a:ext>
            </a:extLst>
          </p:cNvPr>
          <p:cNvPicPr>
            <a:picLocks noChangeAspect="1"/>
          </p:cNvPicPr>
          <p:nvPr/>
        </p:nvPicPr>
        <p:blipFill>
          <a:blip r:embed="rId2"/>
          <a:stretch>
            <a:fillRect/>
          </a:stretch>
        </p:blipFill>
        <p:spPr>
          <a:xfrm>
            <a:off x="5314778" y="631068"/>
            <a:ext cx="2523525" cy="1586781"/>
          </a:xfrm>
          <a:prstGeom prst="rect">
            <a:avLst/>
          </a:prstGeom>
        </p:spPr>
      </p:pic>
    </p:spTree>
    <p:extLst>
      <p:ext uri="{BB962C8B-B14F-4D97-AF65-F5344CB8AC3E}">
        <p14:creationId xmlns:p14="http://schemas.microsoft.com/office/powerpoint/2010/main" val="2748280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703B6-5D5F-55DB-A606-FBB17781E37A}"/>
              </a:ext>
            </a:extLst>
          </p:cNvPr>
          <p:cNvSpPr>
            <a:spLocks noGrp="1"/>
          </p:cNvSpPr>
          <p:nvPr>
            <p:ph type="title"/>
          </p:nvPr>
        </p:nvSpPr>
        <p:spPr>
          <a:xfrm>
            <a:off x="1176866" y="915337"/>
            <a:ext cx="3929221" cy="1303867"/>
          </a:xfrm>
        </p:spPr>
        <p:txBody>
          <a:bodyPr>
            <a:normAutofit fontScale="90000"/>
          </a:bodyPr>
          <a:lstStyle/>
          <a:p>
            <a:r>
              <a:rPr lang="en-US" dirty="0"/>
              <a:t>Self-Management</a:t>
            </a:r>
          </a:p>
        </p:txBody>
      </p:sp>
      <p:sp>
        <p:nvSpPr>
          <p:cNvPr id="3" name="Text Placeholder 2">
            <a:extLst>
              <a:ext uri="{FF2B5EF4-FFF2-40B4-BE49-F238E27FC236}">
                <a16:creationId xmlns:a16="http://schemas.microsoft.com/office/drawing/2014/main" id="{0B5E4A36-9956-71B8-DD26-26C5D58B1620}"/>
              </a:ext>
            </a:extLst>
          </p:cNvPr>
          <p:cNvSpPr>
            <a:spLocks noGrp="1"/>
          </p:cNvSpPr>
          <p:nvPr>
            <p:ph type="body" idx="1"/>
          </p:nvPr>
        </p:nvSpPr>
        <p:spPr/>
        <p:txBody>
          <a:bodyPr>
            <a:normAutofit fontScale="70000" lnSpcReduction="20000"/>
          </a:bodyPr>
          <a:lstStyle/>
          <a:p>
            <a:pPr marL="97155" indent="0">
              <a:buNone/>
            </a:pPr>
            <a:r>
              <a:rPr lang="en-US" dirty="0"/>
              <a:t>Self-management refers to the ability to manage your emotions, particularly in stressful situations, and maintain a positive outlook despite setbacks. Leaders who lack self-management tend to react and have a harder time keeping their impulses in check.</a:t>
            </a:r>
            <a:endParaRPr lang="en-US"/>
          </a:p>
          <a:p>
            <a:endParaRPr lang="en-US"/>
          </a:p>
          <a:p>
            <a:pPr marL="97155" indent="0">
              <a:buNone/>
            </a:pPr>
            <a:r>
              <a:rPr lang="en-US" dirty="0"/>
              <a:t>A reaction tends to be automatic. The more in tune you are with your emotional intelligence, however, the easier you can make the transition from reaction to response. It's important to remember to pause, breathe, collect yourself, and do whatever it takes to manage your emotions—whether that means taking a walk or calling a friend—so that you can more appropriately and intentionally respond to stress and adversity. (Landry, 2019, para. 4).</a:t>
            </a:r>
          </a:p>
        </p:txBody>
      </p:sp>
      <p:pic>
        <p:nvPicPr>
          <p:cNvPr id="4" name="Picture 4" descr="Map&#10;&#10;Description automatically generated">
            <a:extLst>
              <a:ext uri="{FF2B5EF4-FFF2-40B4-BE49-F238E27FC236}">
                <a16:creationId xmlns:a16="http://schemas.microsoft.com/office/drawing/2014/main" id="{650C7698-36E8-2029-F304-B14A869C0BB3}"/>
              </a:ext>
            </a:extLst>
          </p:cNvPr>
          <p:cNvPicPr>
            <a:picLocks noChangeAspect="1"/>
          </p:cNvPicPr>
          <p:nvPr/>
        </p:nvPicPr>
        <p:blipFill>
          <a:blip r:embed="rId2"/>
          <a:stretch>
            <a:fillRect/>
          </a:stretch>
        </p:blipFill>
        <p:spPr>
          <a:xfrm>
            <a:off x="5232400" y="839475"/>
            <a:ext cx="2743200" cy="1375913"/>
          </a:xfrm>
          <a:prstGeom prst="rect">
            <a:avLst/>
          </a:prstGeom>
        </p:spPr>
      </p:pic>
    </p:spTree>
    <p:extLst>
      <p:ext uri="{BB962C8B-B14F-4D97-AF65-F5344CB8AC3E}">
        <p14:creationId xmlns:p14="http://schemas.microsoft.com/office/powerpoint/2010/main" val="1798523499"/>
      </p:ext>
    </p:extLst>
  </p:cSld>
  <p:clrMapOvr>
    <a:masterClrMapping/>
  </p:clrMapOvr>
</p:sld>
</file>

<file path=ppt/theme/theme1.xml><?xml version="1.0" encoding="utf-8"?>
<a:theme xmlns:a="http://schemas.openxmlformats.org/drawingml/2006/main"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908</Words>
  <Application>Microsoft Macintosh PowerPoint</Application>
  <PresentationFormat>On-screen Show (4:3)</PresentationFormat>
  <Paragraphs>39</Paragraphs>
  <Slides>18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Calibri</vt:lpstr>
      <vt:lpstr>Garamond</vt:lpstr>
      <vt:lpstr>Arial</vt:lpstr>
      <vt:lpstr>Organic</vt:lpstr>
      <vt:lpstr>Building the Practice of Servant Leadership</vt:lpstr>
      <vt:lpstr>PowerPoint Presentation</vt:lpstr>
      <vt:lpstr>PowerPoint Presentation</vt:lpstr>
      <vt:lpstr>Servant Leadership and Emotional Intelligence</vt:lpstr>
      <vt:lpstr>Servant Leadership Profile Revised Instrument (SLP-R): Self-Assessment for Leaders</vt:lpstr>
      <vt:lpstr>PowerPoint Presentation</vt:lpstr>
      <vt:lpstr>Definition: Emotional Intelligence</vt:lpstr>
      <vt:lpstr>Self-Awareness</vt:lpstr>
      <vt:lpstr>Self-Management</vt:lpstr>
      <vt:lpstr>Social Skills</vt:lpstr>
      <vt:lpstr>Motivation</vt:lpstr>
      <vt:lpstr>Empathy</vt:lpstr>
      <vt:lpstr>PowerPoint Presentation</vt:lpstr>
      <vt:lpstr>Challenge for Servant Leaders: Relinquishing Control</vt:lpstr>
      <vt:lpstr>Criticism: Servant Leadership</vt:lpstr>
      <vt:lpstr>Initiating a Servant Leadership Program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Doctoral Capstone  Defense</dc:title>
  <dc:creator>Karol Johansen</dc:creator>
  <cp:lastModifiedBy>Karol Johansen</cp:lastModifiedBy>
  <cp:revision>374</cp:revision>
  <dcterms:created xsi:type="dcterms:W3CDTF">2020-09-03T15:48:47Z</dcterms:created>
  <dcterms:modified xsi:type="dcterms:W3CDTF">2023-04-26T17:58:35Z</dcterms:modified>
</cp:coreProperties>
</file>