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351" r:id="rId3"/>
    <p:sldId id="270" r:id="rId4"/>
    <p:sldId id="300" r:id="rId5"/>
    <p:sldId id="376" r:id="rId6"/>
    <p:sldId id="377" r:id="rId7"/>
    <p:sldId id="280" r:id="rId8"/>
    <p:sldId id="281" r:id="rId9"/>
    <p:sldId id="282" r:id="rId10"/>
    <p:sldId id="378" r:id="rId11"/>
    <p:sldId id="283" r:id="rId12"/>
    <p:sldId id="383" r:id="rId13"/>
    <p:sldId id="284" r:id="rId14"/>
    <p:sldId id="379" r:id="rId15"/>
    <p:sldId id="362" r:id="rId16"/>
    <p:sldId id="364" r:id="rId17"/>
    <p:sldId id="384" r:id="rId18"/>
    <p:sldId id="365" r:id="rId19"/>
    <p:sldId id="385" r:id="rId20"/>
    <p:sldId id="366" r:id="rId21"/>
    <p:sldId id="367" r:id="rId22"/>
    <p:sldId id="386" r:id="rId23"/>
    <p:sldId id="368" r:id="rId24"/>
    <p:sldId id="369" r:id="rId25"/>
    <p:sldId id="278" r:id="rId26"/>
    <p:sldId id="381" r:id="rId27"/>
    <p:sldId id="382" r:id="rId28"/>
    <p:sldId id="294" r:id="rId29"/>
    <p:sldId id="279" r:id="rId30"/>
    <p:sldId id="418" r:id="rId31"/>
    <p:sldId id="359" r:id="rId32"/>
    <p:sldId id="360" r:id="rId33"/>
  </p:sldIdLst>
  <p:sldSz cx="9144000" cy="6858000" type="screen4x3"/>
  <p:notesSz cx="6858000" cy="9144000"/>
  <p:embeddedFontLst>
    <p:embeddedFont>
      <p:font typeface="Abadi" panose="020B0604020104020204" pitchFamily="34" charset="0"/>
      <p:regular r:id="rId35"/>
    </p:embeddedFont>
    <p:embeddedFont>
      <p:font typeface="Abadi Extra Light" panose="020B0204020104020204" pitchFamily="34" charset="0"/>
      <p:regular r:id="rId36"/>
    </p:embeddedFont>
    <p:embeddedFont>
      <p:font typeface="Calibri" panose="020F0502020204030204" pitchFamily="34" charset="0"/>
      <p:regular r:id="rId37"/>
      <p:bold r:id="rId38"/>
      <p:italic r:id="rId39"/>
      <p:boldItalic r:id="rId40"/>
    </p:embeddedFont>
    <p:embeddedFont>
      <p:font typeface="Garamond" panose="02020404030301010803" pitchFamily="18"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5" roundtripDataSignature="AMtx7mi54JcoePmbKCWLdhn4RPihrrC6Z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yl R. Privott" initials="DRP" lastIdx="3" clrIdx="0">
    <p:extLst>
      <p:ext uri="{19B8F6BF-5375-455C-9EA6-DF929625EA0E}">
        <p15:presenceInfo xmlns:p15="http://schemas.microsoft.com/office/powerpoint/2012/main" userId="S-1-5-21-798299489-1403934500-1238779560-960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AB74D83-E867-454B-BEEE-2AADFC6D3EAE}">
  <a:tblStyle styleId="{4AB74D83-E867-454B-BEEE-2AADFC6D3EAE}" styleName="Table_0">
    <a:wholeTbl>
      <a:tcTxStyle b="off" i="off">
        <a:font>
          <a:latin typeface="Garamond"/>
          <a:ea typeface="Garamond"/>
          <a:cs typeface="Garamond"/>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1370"/>
  </p:normalViewPr>
  <p:slideViewPr>
    <p:cSldViewPr snapToGrid="0">
      <p:cViewPr varScale="1">
        <p:scale>
          <a:sx n="87" d="100"/>
          <a:sy n="87" d="100"/>
        </p:scale>
        <p:origin x="1824"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89"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87"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90"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7.xml"/><Relationship Id="rId85"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font" Target="fonts/font7.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3-31T09:09:44.076" idx="1">
    <p:pos x="4412" y="2292"/>
    <p:text>are you using compassion-based leadership and servant leadership as the same?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3-31T09:21:14.417" idx="3">
    <p:pos x="10" y="10"/>
    <p:text>Add a "Thank You" Slide and a "Questions" Slide</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2025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0"/>
        <p:cNvGrpSpPr/>
        <p:nvPr/>
      </p:nvGrpSpPr>
      <p:grpSpPr>
        <a:xfrm>
          <a:off x="0" y="0"/>
          <a:ext cx="0" cy="0"/>
          <a:chOff x="0" y="0"/>
          <a:chExt cx="0" cy="0"/>
        </a:xfrm>
      </p:grpSpPr>
      <p:grpSp>
        <p:nvGrpSpPr>
          <p:cNvPr id="21" name="Google Shape;21;p45"/>
          <p:cNvGrpSpPr/>
          <p:nvPr/>
        </p:nvGrpSpPr>
        <p:grpSpPr>
          <a:xfrm>
            <a:off x="0" y="0"/>
            <a:ext cx="9144677" cy="6858000"/>
            <a:chOff x="0" y="0"/>
            <a:chExt cx="9144677" cy="6858000"/>
          </a:xfrm>
        </p:grpSpPr>
        <p:pic>
          <p:nvPicPr>
            <p:cNvPr id="22" name="Google Shape;22;p45" descr="SD-PanelTitle-R1.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3" name="Google Shape;23;p45"/>
            <p:cNvSpPr/>
            <p:nvPr/>
          </p:nvSpPr>
          <p:spPr>
            <a:xfrm>
              <a:off x="1515532" y="1520422"/>
              <a:ext cx="6112935" cy="3818468"/>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45" descr="HDRibbonTitle-UniformTrim.png"/>
            <p:cNvPicPr preferRelativeResize="0"/>
            <p:nvPr/>
          </p:nvPicPr>
          <p:blipFill rotWithShape="1">
            <a:blip r:embed="rId3">
              <a:alphaModFix/>
            </a:blip>
            <a:srcRect l="-2" r="47958"/>
            <a:stretch/>
          </p:blipFill>
          <p:spPr>
            <a:xfrm>
              <a:off x="0" y="3128434"/>
              <a:ext cx="1664208" cy="612648"/>
            </a:xfrm>
            <a:prstGeom prst="rect">
              <a:avLst/>
            </a:prstGeom>
            <a:noFill/>
            <a:ln>
              <a:noFill/>
            </a:ln>
          </p:spPr>
        </p:pic>
        <p:pic>
          <p:nvPicPr>
            <p:cNvPr id="25" name="Google Shape;25;p45" descr="HDRibbonTitle-UniformTrim.png"/>
            <p:cNvPicPr preferRelativeResize="0"/>
            <p:nvPr/>
          </p:nvPicPr>
          <p:blipFill rotWithShape="1">
            <a:blip r:embed="rId3">
              <a:alphaModFix/>
            </a:blip>
            <a:srcRect l="-2" r="47958"/>
            <a:stretch/>
          </p:blipFill>
          <p:spPr>
            <a:xfrm>
              <a:off x="7480469" y="3128434"/>
              <a:ext cx="1664208" cy="612648"/>
            </a:xfrm>
            <a:prstGeom prst="rect">
              <a:avLst/>
            </a:prstGeom>
            <a:noFill/>
            <a:ln>
              <a:noFill/>
            </a:ln>
          </p:spPr>
        </p:pic>
      </p:grpSp>
      <p:sp>
        <p:nvSpPr>
          <p:cNvPr id="26" name="Google Shape;26;p45"/>
          <p:cNvSpPr txBox="1">
            <a:spLocks noGrp="1"/>
          </p:cNvSpPr>
          <p:nvPr>
            <p:ph type="ctrTitle"/>
          </p:nvPr>
        </p:nvSpPr>
        <p:spPr>
          <a:xfrm>
            <a:off x="1921934" y="1811863"/>
            <a:ext cx="5308866" cy="151553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262626"/>
              </a:buClr>
              <a:buSzPts val="4800"/>
              <a:buFont typeface="Arial"/>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5"/>
          <p:cNvSpPr txBox="1">
            <a:spLocks noGrp="1"/>
          </p:cNvSpPr>
          <p:nvPr>
            <p:ph type="subTitle" idx="1"/>
          </p:nvPr>
        </p:nvSpPr>
        <p:spPr>
          <a:xfrm>
            <a:off x="1921934" y="3598327"/>
            <a:ext cx="5308866" cy="1377651"/>
          </a:xfrm>
          <a:prstGeom prst="rect">
            <a:avLst/>
          </a:prstGeom>
          <a:noFill/>
          <a:ln>
            <a:noFill/>
          </a:ln>
        </p:spPr>
        <p:txBody>
          <a:bodyPr spcFirstLastPara="1" wrap="square" lIns="91425" tIns="45700" rIns="91425" bIns="45700" anchor="t" anchorCtr="0">
            <a:normAutofit/>
          </a:bodyPr>
          <a:lstStyle>
            <a:lvl1pPr lvl="0" algn="ctr">
              <a:spcBef>
                <a:spcPts val="400"/>
              </a:spcBef>
              <a:spcAft>
                <a:spcPts val="0"/>
              </a:spcAft>
              <a:buSzPts val="2300"/>
              <a:buNone/>
              <a:defRPr sz="20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a:endParaRPr/>
          </a:p>
        </p:txBody>
      </p:sp>
      <p:sp>
        <p:nvSpPr>
          <p:cNvPr id="28" name="Google Shape;28;p45"/>
          <p:cNvSpPr txBox="1">
            <a:spLocks noGrp="1"/>
          </p:cNvSpPr>
          <p:nvPr>
            <p:ph type="dt" idx="10"/>
          </p:nvPr>
        </p:nvSpPr>
        <p:spPr>
          <a:xfrm>
            <a:off x="6065417" y="5054602"/>
            <a:ext cx="673276"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5"/>
          <p:cNvSpPr txBox="1">
            <a:spLocks noGrp="1"/>
          </p:cNvSpPr>
          <p:nvPr>
            <p:ph type="ftr" idx="11"/>
          </p:nvPr>
        </p:nvSpPr>
        <p:spPr>
          <a:xfrm>
            <a:off x="1921934" y="5054602"/>
            <a:ext cx="406486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5"/>
          <p:cNvSpPr txBox="1">
            <a:spLocks noGrp="1"/>
          </p:cNvSpPr>
          <p:nvPr>
            <p:ph type="sldNum" idx="12"/>
          </p:nvPr>
        </p:nvSpPr>
        <p:spPr>
          <a:xfrm>
            <a:off x="6817317" y="5054602"/>
            <a:ext cx="413483"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1" name="Google Shape;31;p45"/>
          <p:cNvCxnSpPr/>
          <p:nvPr/>
        </p:nvCxnSpPr>
        <p:spPr>
          <a:xfrm>
            <a:off x="2019825" y="3471329"/>
            <a:ext cx="5113083"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6"/>
        <p:cNvGrpSpPr/>
        <p:nvPr/>
      </p:nvGrpSpPr>
      <p:grpSpPr>
        <a:xfrm>
          <a:off x="0" y="0"/>
          <a:ext cx="0" cy="0"/>
          <a:chOff x="0" y="0"/>
          <a:chExt cx="0" cy="0"/>
        </a:xfrm>
      </p:grpSpPr>
      <p:sp>
        <p:nvSpPr>
          <p:cNvPr id="97" name="Google Shape;97;p55"/>
          <p:cNvSpPr txBox="1">
            <a:spLocks noGrp="1"/>
          </p:cNvSpPr>
          <p:nvPr>
            <p:ph type="title"/>
          </p:nvPr>
        </p:nvSpPr>
        <p:spPr>
          <a:xfrm>
            <a:off x="1176866" y="906873"/>
            <a:ext cx="6798734" cy="309786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Aria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5"/>
          <p:cNvSpPr txBox="1">
            <a:spLocks noGrp="1"/>
          </p:cNvSpPr>
          <p:nvPr>
            <p:ph type="body" idx="1"/>
          </p:nvPr>
        </p:nvSpPr>
        <p:spPr>
          <a:xfrm>
            <a:off x="1176865" y="4275666"/>
            <a:ext cx="6798736" cy="1600202"/>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99" name="Google Shape;99;p55"/>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5"/>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5"/>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2" name="Google Shape;102;p55"/>
          <p:cNvCxnSpPr/>
          <p:nvPr/>
        </p:nvCxnSpPr>
        <p:spPr>
          <a:xfrm>
            <a:off x="1278465" y="4140199"/>
            <a:ext cx="6606425"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3"/>
        <p:cNvGrpSpPr/>
        <p:nvPr/>
      </p:nvGrpSpPr>
      <p:grpSpPr>
        <a:xfrm>
          <a:off x="0" y="0"/>
          <a:ext cx="0" cy="0"/>
          <a:chOff x="0" y="0"/>
          <a:chExt cx="0" cy="0"/>
        </a:xfrm>
      </p:grpSpPr>
      <p:sp>
        <p:nvSpPr>
          <p:cNvPr id="104" name="Google Shape;104;p56"/>
          <p:cNvSpPr txBox="1">
            <a:spLocks noGrp="1"/>
          </p:cNvSpPr>
          <p:nvPr>
            <p:ph type="title"/>
          </p:nvPr>
        </p:nvSpPr>
        <p:spPr>
          <a:xfrm>
            <a:off x="1334333" y="982132"/>
            <a:ext cx="6400250" cy="2370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Aria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6"/>
          <p:cNvSpPr txBox="1">
            <a:spLocks noGrp="1"/>
          </p:cNvSpPr>
          <p:nvPr>
            <p:ph type="body" idx="1"/>
          </p:nvPr>
        </p:nvSpPr>
        <p:spPr>
          <a:xfrm>
            <a:off x="1600200" y="3352799"/>
            <a:ext cx="5892798" cy="651933"/>
          </a:xfrm>
          <a:prstGeom prst="rect">
            <a:avLst/>
          </a:prstGeom>
          <a:noFill/>
          <a:ln>
            <a:noFill/>
          </a:ln>
        </p:spPr>
        <p:txBody>
          <a:bodyPr spcFirstLastPara="1" wrap="square" lIns="91425" tIns="45700" rIns="91425" bIns="45700" anchor="ctr" anchorCtr="0">
            <a:normAutofit/>
          </a:bodyPr>
          <a:lstStyle>
            <a:lvl1pPr marL="457200" lvl="0" indent="-228600" algn="r">
              <a:spcBef>
                <a:spcPts val="360"/>
              </a:spcBef>
              <a:spcAft>
                <a:spcPts val="0"/>
              </a:spcAft>
              <a:buSzPts val="2070"/>
              <a:buFont typeface="Arial"/>
              <a:buNone/>
              <a:defRPr sz="1800"/>
            </a:lvl1pPr>
            <a:lvl2pPr marL="914400" lvl="1" indent="-228600" algn="l">
              <a:spcBef>
                <a:spcPts val="600"/>
              </a:spcBef>
              <a:spcAft>
                <a:spcPts val="0"/>
              </a:spcAft>
              <a:buSzPts val="2300"/>
              <a:buFont typeface="Arial"/>
              <a:buNone/>
              <a:defRPr/>
            </a:lvl2pPr>
            <a:lvl3pPr marL="1371600" lvl="2" indent="-228600" algn="l">
              <a:spcBef>
                <a:spcPts val="600"/>
              </a:spcBef>
              <a:spcAft>
                <a:spcPts val="0"/>
              </a:spcAft>
              <a:buSzPts val="2070"/>
              <a:buFont typeface="Arial"/>
              <a:buNone/>
              <a:defRPr/>
            </a:lvl3pPr>
            <a:lvl4pPr marL="1828800" lvl="3" indent="-228600" algn="l">
              <a:spcBef>
                <a:spcPts val="600"/>
              </a:spcBef>
              <a:spcAft>
                <a:spcPts val="0"/>
              </a:spcAft>
              <a:buSzPts val="1840"/>
              <a:buFont typeface="Arial"/>
              <a:buNone/>
              <a:defRPr/>
            </a:lvl4pPr>
            <a:lvl5pPr marL="2286000" lvl="4" indent="-228600" algn="l">
              <a:spcBef>
                <a:spcPts val="600"/>
              </a:spcBef>
              <a:spcAft>
                <a:spcPts val="0"/>
              </a:spcAft>
              <a:buSzPts val="1610"/>
              <a:buFont typeface="Arial"/>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06" name="Google Shape;106;p56"/>
          <p:cNvSpPr txBox="1">
            <a:spLocks noGrp="1"/>
          </p:cNvSpPr>
          <p:nvPr>
            <p:ph type="body" idx="2"/>
          </p:nvPr>
        </p:nvSpPr>
        <p:spPr>
          <a:xfrm>
            <a:off x="1176863" y="4343400"/>
            <a:ext cx="6798738"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07" name="Google Shape;107;p56"/>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56"/>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56"/>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56"/>
          <p:cNvSpPr txBox="1"/>
          <p:nvPr/>
        </p:nvSpPr>
        <p:spPr>
          <a:xfrm>
            <a:off x="849969" y="905362"/>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200">
                <a:solidFill>
                  <a:schemeClr val="dk1"/>
                </a:solidFill>
                <a:latin typeface="Garamond"/>
                <a:ea typeface="Garamond"/>
                <a:cs typeface="Garamond"/>
                <a:sym typeface="Garamond"/>
              </a:rPr>
              <a:t>“</a:t>
            </a:r>
            <a:endParaRPr/>
          </a:p>
        </p:txBody>
      </p:sp>
      <p:sp>
        <p:nvSpPr>
          <p:cNvPr id="111" name="Google Shape;111;p56"/>
          <p:cNvSpPr txBox="1"/>
          <p:nvPr/>
        </p:nvSpPr>
        <p:spPr>
          <a:xfrm>
            <a:off x="7633503" y="2827870"/>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7200">
                <a:solidFill>
                  <a:schemeClr val="dk1"/>
                </a:solidFill>
                <a:latin typeface="Garamond"/>
                <a:ea typeface="Garamond"/>
                <a:cs typeface="Garamond"/>
                <a:sym typeface="Garamond"/>
              </a:rPr>
              <a:t>”</a:t>
            </a:r>
            <a:endParaRPr/>
          </a:p>
        </p:txBody>
      </p:sp>
      <p:cxnSp>
        <p:nvCxnSpPr>
          <p:cNvPr id="112" name="Google Shape;112;p56"/>
          <p:cNvCxnSpPr/>
          <p:nvPr/>
        </p:nvCxnSpPr>
        <p:spPr>
          <a:xfrm>
            <a:off x="1278466" y="4140199"/>
            <a:ext cx="659553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3"/>
        <p:cNvGrpSpPr/>
        <p:nvPr/>
      </p:nvGrpSpPr>
      <p:grpSpPr>
        <a:xfrm>
          <a:off x="0" y="0"/>
          <a:ext cx="0" cy="0"/>
          <a:chOff x="0" y="0"/>
          <a:chExt cx="0" cy="0"/>
        </a:xfrm>
      </p:grpSpPr>
      <p:sp>
        <p:nvSpPr>
          <p:cNvPr id="114" name="Google Shape;114;p57"/>
          <p:cNvSpPr txBox="1">
            <a:spLocks noGrp="1"/>
          </p:cNvSpPr>
          <p:nvPr>
            <p:ph type="title"/>
          </p:nvPr>
        </p:nvSpPr>
        <p:spPr>
          <a:xfrm>
            <a:off x="1176869" y="3308581"/>
            <a:ext cx="679872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3200"/>
              <a:buFont typeface="Aria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57"/>
          <p:cNvSpPr txBox="1">
            <a:spLocks noGrp="1"/>
          </p:cNvSpPr>
          <p:nvPr>
            <p:ph type="body" idx="1"/>
          </p:nvPr>
        </p:nvSpPr>
        <p:spPr>
          <a:xfrm>
            <a:off x="1176868" y="4777381"/>
            <a:ext cx="6798730"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6" name="Google Shape;116;p57"/>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7"/>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57"/>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9"/>
        <p:cNvGrpSpPr/>
        <p:nvPr/>
      </p:nvGrpSpPr>
      <p:grpSpPr>
        <a:xfrm>
          <a:off x="0" y="0"/>
          <a:ext cx="0" cy="0"/>
          <a:chOff x="0" y="0"/>
          <a:chExt cx="0" cy="0"/>
        </a:xfrm>
      </p:grpSpPr>
      <p:sp>
        <p:nvSpPr>
          <p:cNvPr id="120" name="Google Shape;120;p58"/>
          <p:cNvSpPr txBox="1">
            <a:spLocks noGrp="1"/>
          </p:cNvSpPr>
          <p:nvPr>
            <p:ph type="title"/>
          </p:nvPr>
        </p:nvSpPr>
        <p:spPr>
          <a:xfrm>
            <a:off x="1409416" y="982132"/>
            <a:ext cx="6325168"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Aria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8"/>
          <p:cNvSpPr txBox="1">
            <a:spLocks noGrp="1"/>
          </p:cNvSpPr>
          <p:nvPr>
            <p:ph type="body" idx="1"/>
          </p:nvPr>
        </p:nvSpPr>
        <p:spPr>
          <a:xfrm>
            <a:off x="1176868" y="3639312"/>
            <a:ext cx="6798730" cy="88696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2" name="Google Shape;122;p58"/>
          <p:cNvSpPr txBox="1">
            <a:spLocks noGrp="1"/>
          </p:cNvSpPr>
          <p:nvPr>
            <p:ph type="body" idx="2"/>
          </p:nvPr>
        </p:nvSpPr>
        <p:spPr>
          <a:xfrm>
            <a:off x="1176865" y="4529667"/>
            <a:ext cx="6798736" cy="1346200"/>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840"/>
              <a:buNone/>
              <a:defRPr sz="1600">
                <a:solidFill>
                  <a:schemeClr val="dk1"/>
                </a:solidFill>
              </a:defRPr>
            </a:lvl1pPr>
            <a:lvl2pPr marL="914400" lvl="1" indent="-228600" algn="l">
              <a:spcBef>
                <a:spcPts val="600"/>
              </a:spcBef>
              <a:spcAft>
                <a:spcPts val="0"/>
              </a:spcAft>
              <a:buSzPts val="1840"/>
              <a:buNone/>
              <a:defRPr sz="16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3" name="Google Shape;123;p58"/>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8"/>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8"/>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58"/>
          <p:cNvSpPr txBox="1"/>
          <p:nvPr/>
        </p:nvSpPr>
        <p:spPr>
          <a:xfrm>
            <a:off x="878060" y="89689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127" name="Google Shape;127;p58"/>
          <p:cNvSpPr txBox="1"/>
          <p:nvPr/>
        </p:nvSpPr>
        <p:spPr>
          <a:xfrm>
            <a:off x="7649796" y="2607728"/>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128" name="Google Shape;128;p58"/>
          <p:cNvCxnSpPr/>
          <p:nvPr/>
        </p:nvCxnSpPr>
        <p:spPr>
          <a:xfrm>
            <a:off x="1278466" y="3429000"/>
            <a:ext cx="659553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9"/>
        <p:cNvGrpSpPr/>
        <p:nvPr/>
      </p:nvGrpSpPr>
      <p:grpSpPr>
        <a:xfrm>
          <a:off x="0" y="0"/>
          <a:ext cx="0" cy="0"/>
          <a:chOff x="0" y="0"/>
          <a:chExt cx="0" cy="0"/>
        </a:xfrm>
      </p:grpSpPr>
      <p:sp>
        <p:nvSpPr>
          <p:cNvPr id="130" name="Google Shape;130;p59"/>
          <p:cNvSpPr txBox="1">
            <a:spLocks noGrp="1"/>
          </p:cNvSpPr>
          <p:nvPr>
            <p:ph type="title"/>
          </p:nvPr>
        </p:nvSpPr>
        <p:spPr>
          <a:xfrm>
            <a:off x="1176865" y="982131"/>
            <a:ext cx="6798734" cy="22944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Arial"/>
              <a:buNone/>
              <a:defRPr sz="32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9"/>
          <p:cNvSpPr txBox="1">
            <a:spLocks noGrp="1"/>
          </p:cNvSpPr>
          <p:nvPr>
            <p:ph type="body" idx="1"/>
          </p:nvPr>
        </p:nvSpPr>
        <p:spPr>
          <a:xfrm>
            <a:off x="1176868" y="3566160"/>
            <a:ext cx="6798730" cy="905256"/>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32" name="Google Shape;132;p59"/>
          <p:cNvSpPr txBox="1">
            <a:spLocks noGrp="1"/>
          </p:cNvSpPr>
          <p:nvPr>
            <p:ph type="body" idx="2"/>
          </p:nvPr>
        </p:nvSpPr>
        <p:spPr>
          <a:xfrm>
            <a:off x="1176866" y="4470400"/>
            <a:ext cx="6798734" cy="1405467"/>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840"/>
              <a:buNone/>
              <a:defRPr sz="1600">
                <a:solidFill>
                  <a:schemeClr val="dk1"/>
                </a:solidFill>
              </a:defRPr>
            </a:lvl1pPr>
            <a:lvl2pPr marL="914400" lvl="1" indent="-228600" algn="l">
              <a:spcBef>
                <a:spcPts val="600"/>
              </a:spcBef>
              <a:spcAft>
                <a:spcPts val="0"/>
              </a:spcAft>
              <a:buSzPts val="1840"/>
              <a:buNone/>
              <a:defRPr sz="16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33" name="Google Shape;133;p59"/>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59"/>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59"/>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36" name="Google Shape;136;p59"/>
          <p:cNvCxnSpPr/>
          <p:nvPr/>
        </p:nvCxnSpPr>
        <p:spPr>
          <a:xfrm>
            <a:off x="1278469" y="3429000"/>
            <a:ext cx="6606421"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p60"/>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0"/>
          <p:cNvSpPr txBox="1">
            <a:spLocks noGrp="1"/>
          </p:cNvSpPr>
          <p:nvPr>
            <p:ph type="body" idx="1"/>
          </p:nvPr>
        </p:nvSpPr>
        <p:spPr>
          <a:xfrm rot="5400000">
            <a:off x="2883366" y="783633"/>
            <a:ext cx="3385733" cy="679873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0" name="Google Shape;140;p60"/>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60"/>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60"/>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3" name="Google Shape;143;p60"/>
          <p:cNvCxnSpPr/>
          <p:nvPr/>
        </p:nvCxnSpPr>
        <p:spPr>
          <a:xfrm>
            <a:off x="1278466" y="2354670"/>
            <a:ext cx="660642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4"/>
        <p:cNvGrpSpPr/>
        <p:nvPr/>
      </p:nvGrpSpPr>
      <p:grpSpPr>
        <a:xfrm>
          <a:off x="0" y="0"/>
          <a:ext cx="0" cy="0"/>
          <a:chOff x="0" y="0"/>
          <a:chExt cx="0" cy="0"/>
        </a:xfrm>
      </p:grpSpPr>
      <p:sp>
        <p:nvSpPr>
          <p:cNvPr id="145" name="Google Shape;145;p61"/>
          <p:cNvSpPr txBox="1">
            <a:spLocks noGrp="1"/>
          </p:cNvSpPr>
          <p:nvPr>
            <p:ph type="title"/>
          </p:nvPr>
        </p:nvSpPr>
        <p:spPr>
          <a:xfrm rot="5400000">
            <a:off x="4681635" y="2581906"/>
            <a:ext cx="4968995" cy="161893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1"/>
          <p:cNvSpPr txBox="1">
            <a:spLocks noGrp="1"/>
          </p:cNvSpPr>
          <p:nvPr>
            <p:ph type="body" idx="1"/>
          </p:nvPr>
        </p:nvSpPr>
        <p:spPr>
          <a:xfrm rot="5400000">
            <a:off x="1150125" y="933615"/>
            <a:ext cx="4968993" cy="4915509"/>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7" name="Google Shape;147;p61"/>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61"/>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61"/>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0" name="Google Shape;150;p61"/>
          <p:cNvCxnSpPr/>
          <p:nvPr/>
        </p:nvCxnSpPr>
        <p:spPr>
          <a:xfrm>
            <a:off x="6245512" y="906873"/>
            <a:ext cx="0" cy="4968993"/>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cxnSp>
        <p:nvCxnSpPr>
          <p:cNvPr id="33" name="Google Shape;33;p46"/>
          <p:cNvCxnSpPr/>
          <p:nvPr/>
        </p:nvCxnSpPr>
        <p:spPr>
          <a:xfrm>
            <a:off x="1278465" y="2356260"/>
            <a:ext cx="6595534" cy="0"/>
          </a:xfrm>
          <a:prstGeom prst="straightConnector1">
            <a:avLst/>
          </a:prstGeom>
          <a:noFill/>
          <a:ln w="15875" cap="flat" cmpd="sng">
            <a:solidFill>
              <a:schemeClr val="accent1"/>
            </a:solidFill>
            <a:prstDash val="solid"/>
            <a:round/>
            <a:headEnd type="none" w="sm" len="sm"/>
            <a:tailEnd type="none" w="sm" len="sm"/>
          </a:ln>
        </p:spPr>
      </p:cxnSp>
      <p:sp>
        <p:nvSpPr>
          <p:cNvPr id="34" name="Google Shape;34;p46"/>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6"/>
          <p:cNvSpPr txBox="1">
            <a:spLocks noGrp="1"/>
          </p:cNvSpPr>
          <p:nvPr>
            <p:ph type="body" idx="1"/>
          </p:nvPr>
        </p:nvSpPr>
        <p:spPr>
          <a:xfrm>
            <a:off x="1176865" y="2490135"/>
            <a:ext cx="6798736" cy="3444997"/>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36" name="Google Shape;36;p46"/>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6"/>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6"/>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47"/>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7"/>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7"/>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49"/>
          <p:cNvSpPr txBox="1">
            <a:spLocks noGrp="1"/>
          </p:cNvSpPr>
          <p:nvPr>
            <p:ph type="title"/>
          </p:nvPr>
        </p:nvSpPr>
        <p:spPr>
          <a:xfrm>
            <a:off x="1278465" y="1641413"/>
            <a:ext cx="6595534" cy="1822514"/>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4000"/>
              <a:buFont typeface="Arial"/>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9"/>
          <p:cNvSpPr txBox="1">
            <a:spLocks noGrp="1"/>
          </p:cNvSpPr>
          <p:nvPr>
            <p:ph type="body" idx="1"/>
          </p:nvPr>
        </p:nvSpPr>
        <p:spPr>
          <a:xfrm>
            <a:off x="1278465" y="3734859"/>
            <a:ext cx="6595534" cy="1090015"/>
          </a:xfrm>
          <a:prstGeom prst="rect">
            <a:avLst/>
          </a:prstGeom>
          <a:noFill/>
          <a:ln>
            <a:noFill/>
          </a:ln>
        </p:spPr>
        <p:txBody>
          <a:bodyPr spcFirstLastPara="1" wrap="square" lIns="91425" tIns="45700" rIns="91425" bIns="45700" anchor="t" anchorCtr="0">
            <a:normAutofit/>
          </a:bodyPr>
          <a:lstStyle>
            <a:lvl1pPr marL="457200" lvl="0" indent="-228600" algn="ctr">
              <a:spcBef>
                <a:spcPts val="48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52" name="Google Shape;52;p49"/>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9"/>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9"/>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5" name="Google Shape;55;p49"/>
          <p:cNvCxnSpPr/>
          <p:nvPr/>
        </p:nvCxnSpPr>
        <p:spPr>
          <a:xfrm>
            <a:off x="1278466" y="3599392"/>
            <a:ext cx="6595533"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cxnSp>
        <p:nvCxnSpPr>
          <p:cNvPr id="57" name="Google Shape;57;p50"/>
          <p:cNvCxnSpPr/>
          <p:nvPr/>
        </p:nvCxnSpPr>
        <p:spPr>
          <a:xfrm>
            <a:off x="1278465" y="2356260"/>
            <a:ext cx="6595534" cy="0"/>
          </a:xfrm>
          <a:prstGeom prst="straightConnector1">
            <a:avLst/>
          </a:prstGeom>
          <a:noFill/>
          <a:ln w="15875" cap="flat" cmpd="sng">
            <a:solidFill>
              <a:schemeClr val="accent1"/>
            </a:solidFill>
            <a:prstDash val="solid"/>
            <a:round/>
            <a:headEnd type="none" w="sm" len="sm"/>
            <a:tailEnd type="none" w="sm" len="sm"/>
          </a:ln>
        </p:spPr>
      </p:cxnSp>
      <p:sp>
        <p:nvSpPr>
          <p:cNvPr id="58" name="Google Shape;58;p50"/>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0"/>
          <p:cNvSpPr txBox="1">
            <a:spLocks noGrp="1"/>
          </p:cNvSpPr>
          <p:nvPr>
            <p:ph type="body" idx="1"/>
          </p:nvPr>
        </p:nvSpPr>
        <p:spPr>
          <a:xfrm>
            <a:off x="1176866" y="2487168"/>
            <a:ext cx="3337560" cy="344728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0" name="Google Shape;60;p50"/>
          <p:cNvSpPr txBox="1">
            <a:spLocks noGrp="1"/>
          </p:cNvSpPr>
          <p:nvPr>
            <p:ph type="body" idx="2"/>
          </p:nvPr>
        </p:nvSpPr>
        <p:spPr>
          <a:xfrm>
            <a:off x="4645152" y="2487168"/>
            <a:ext cx="3337560" cy="344728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1" name="Google Shape;61;p50"/>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0"/>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0"/>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51"/>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1"/>
          <p:cNvSpPr txBox="1">
            <a:spLocks noGrp="1"/>
          </p:cNvSpPr>
          <p:nvPr>
            <p:ph type="body" idx="1"/>
          </p:nvPr>
        </p:nvSpPr>
        <p:spPr>
          <a:xfrm>
            <a:off x="1176868" y="2658533"/>
            <a:ext cx="3337560" cy="5762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760"/>
              <a:buNone/>
              <a:defRPr sz="24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7" name="Google Shape;67;p51"/>
          <p:cNvSpPr txBox="1">
            <a:spLocks noGrp="1"/>
          </p:cNvSpPr>
          <p:nvPr>
            <p:ph type="body" idx="2"/>
          </p:nvPr>
        </p:nvSpPr>
        <p:spPr>
          <a:xfrm>
            <a:off x="1176868" y="3243263"/>
            <a:ext cx="3337560" cy="2706624"/>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8" name="Google Shape;68;p51"/>
          <p:cNvSpPr txBox="1">
            <a:spLocks noGrp="1"/>
          </p:cNvSpPr>
          <p:nvPr>
            <p:ph type="body" idx="3"/>
          </p:nvPr>
        </p:nvSpPr>
        <p:spPr>
          <a:xfrm>
            <a:off x="4641832" y="2658533"/>
            <a:ext cx="3337560" cy="5762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760"/>
              <a:buNone/>
              <a:defRPr sz="24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9" name="Google Shape;69;p51"/>
          <p:cNvSpPr txBox="1">
            <a:spLocks noGrp="1"/>
          </p:cNvSpPr>
          <p:nvPr>
            <p:ph type="body" idx="4"/>
          </p:nvPr>
        </p:nvSpPr>
        <p:spPr>
          <a:xfrm>
            <a:off x="4641832" y="3243263"/>
            <a:ext cx="3337560" cy="2706624"/>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70" name="Google Shape;70;p51"/>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1"/>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1"/>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3" name="Google Shape;73;p51"/>
          <p:cNvCxnSpPr/>
          <p:nvPr/>
        </p:nvCxnSpPr>
        <p:spPr>
          <a:xfrm>
            <a:off x="1278466" y="2354670"/>
            <a:ext cx="659553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52"/>
          <p:cNvSpPr txBox="1">
            <a:spLocks noGrp="1"/>
          </p:cNvSpPr>
          <p:nvPr>
            <p:ph type="title"/>
          </p:nvPr>
        </p:nvSpPr>
        <p:spPr>
          <a:xfrm>
            <a:off x="1176865" y="1388534"/>
            <a:ext cx="2536798"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2"/>
          <p:cNvSpPr txBox="1">
            <a:spLocks noGrp="1"/>
          </p:cNvSpPr>
          <p:nvPr>
            <p:ph type="body" idx="1"/>
          </p:nvPr>
        </p:nvSpPr>
        <p:spPr>
          <a:xfrm>
            <a:off x="4120062" y="982132"/>
            <a:ext cx="3855539" cy="4893735"/>
          </a:xfrm>
          <a:prstGeom prst="rect">
            <a:avLst/>
          </a:prstGeom>
          <a:noFill/>
          <a:ln>
            <a:noFill/>
          </a:ln>
        </p:spPr>
        <p:txBody>
          <a:bodyPr spcFirstLastPara="1" wrap="square" lIns="91425" tIns="45700" rIns="91425" bIns="45700" anchor="ctr"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77" name="Google Shape;77;p52"/>
          <p:cNvSpPr txBox="1">
            <a:spLocks noGrp="1"/>
          </p:cNvSpPr>
          <p:nvPr>
            <p:ph type="body" idx="2"/>
          </p:nvPr>
        </p:nvSpPr>
        <p:spPr>
          <a:xfrm>
            <a:off x="1176865" y="3031065"/>
            <a:ext cx="2536798" cy="2438404"/>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78" name="Google Shape;78;p52"/>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2"/>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52"/>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1" name="Google Shape;81;p52"/>
          <p:cNvCxnSpPr/>
          <p:nvPr/>
        </p:nvCxnSpPr>
        <p:spPr>
          <a:xfrm>
            <a:off x="1278466" y="2912533"/>
            <a:ext cx="233359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53"/>
          <p:cNvSpPr txBox="1">
            <a:spLocks noGrp="1"/>
          </p:cNvSpPr>
          <p:nvPr>
            <p:ph type="title"/>
          </p:nvPr>
        </p:nvSpPr>
        <p:spPr>
          <a:xfrm>
            <a:off x="1176865" y="1883832"/>
            <a:ext cx="3632202"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3"/>
          <p:cNvSpPr>
            <a:spLocks noGrp="1"/>
          </p:cNvSpPr>
          <p:nvPr>
            <p:ph type="pic" idx="2"/>
          </p:nvPr>
        </p:nvSpPr>
        <p:spPr>
          <a:xfrm>
            <a:off x="5183069" y="1032933"/>
            <a:ext cx="2929463" cy="4792136"/>
          </a:xfrm>
          <a:prstGeom prst="roundRect">
            <a:avLst>
              <a:gd name="adj" fmla="val 0"/>
            </a:avLst>
          </a:prstGeom>
          <a:noFill/>
          <a:ln w="57150" cap="flat" cmpd="thickThin">
            <a:solidFill>
              <a:srgbClr val="7F7F7F"/>
            </a:solidFill>
            <a:prstDash val="solid"/>
            <a:round/>
            <a:headEnd type="none" w="sm" len="sm"/>
            <a:tailEnd type="none" w="sm" len="sm"/>
          </a:ln>
        </p:spPr>
      </p:sp>
      <p:sp>
        <p:nvSpPr>
          <p:cNvPr id="85" name="Google Shape;85;p53"/>
          <p:cNvSpPr txBox="1">
            <a:spLocks noGrp="1"/>
          </p:cNvSpPr>
          <p:nvPr>
            <p:ph type="body" idx="1"/>
          </p:nvPr>
        </p:nvSpPr>
        <p:spPr>
          <a:xfrm>
            <a:off x="1176865" y="3255432"/>
            <a:ext cx="3632201" cy="1828800"/>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86" name="Google Shape;86;p53"/>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3"/>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3"/>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9"/>
        <p:cNvGrpSpPr/>
        <p:nvPr/>
      </p:nvGrpSpPr>
      <p:grpSpPr>
        <a:xfrm>
          <a:off x="0" y="0"/>
          <a:ext cx="0" cy="0"/>
          <a:chOff x="0" y="0"/>
          <a:chExt cx="0" cy="0"/>
        </a:xfrm>
      </p:grpSpPr>
      <p:sp>
        <p:nvSpPr>
          <p:cNvPr id="90" name="Google Shape;90;p54"/>
          <p:cNvSpPr txBox="1">
            <a:spLocks noGrp="1"/>
          </p:cNvSpPr>
          <p:nvPr>
            <p:ph type="title"/>
          </p:nvPr>
        </p:nvSpPr>
        <p:spPr>
          <a:xfrm>
            <a:off x="1176866" y="4815415"/>
            <a:ext cx="6798734"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54"/>
          <p:cNvSpPr>
            <a:spLocks noGrp="1"/>
          </p:cNvSpPr>
          <p:nvPr>
            <p:ph type="pic" idx="2"/>
          </p:nvPr>
        </p:nvSpPr>
        <p:spPr>
          <a:xfrm>
            <a:off x="1026260" y="1032933"/>
            <a:ext cx="7091482" cy="3361269"/>
          </a:xfrm>
          <a:prstGeom prst="roundRect">
            <a:avLst>
              <a:gd name="adj" fmla="val 0"/>
            </a:avLst>
          </a:prstGeom>
          <a:noFill/>
          <a:ln w="57150" cap="flat" cmpd="thickThin">
            <a:solidFill>
              <a:srgbClr val="7F7F7F"/>
            </a:solidFill>
            <a:prstDash val="solid"/>
            <a:round/>
            <a:headEnd type="none" w="sm" len="sm"/>
            <a:tailEnd type="none" w="sm" len="sm"/>
          </a:ln>
        </p:spPr>
      </p:sp>
      <p:sp>
        <p:nvSpPr>
          <p:cNvPr id="92" name="Google Shape;92;p54"/>
          <p:cNvSpPr txBox="1">
            <a:spLocks noGrp="1"/>
          </p:cNvSpPr>
          <p:nvPr>
            <p:ph type="body" idx="1"/>
          </p:nvPr>
        </p:nvSpPr>
        <p:spPr>
          <a:xfrm>
            <a:off x="1176866" y="5382153"/>
            <a:ext cx="6798734" cy="493712"/>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93" name="Google Shape;93;p54"/>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4"/>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4"/>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44"/>
          <p:cNvGrpSpPr/>
          <p:nvPr/>
        </p:nvGrpSpPr>
        <p:grpSpPr>
          <a:xfrm>
            <a:off x="0" y="0"/>
            <a:ext cx="9152467" cy="6858000"/>
            <a:chOff x="0" y="0"/>
            <a:chExt cx="9152467" cy="6858000"/>
          </a:xfrm>
        </p:grpSpPr>
        <p:pic>
          <p:nvPicPr>
            <p:cNvPr id="11" name="Google Shape;11;p44" descr="SD-PanelContent.png"/>
            <p:cNvPicPr preferRelativeResize="0"/>
            <p:nvPr/>
          </p:nvPicPr>
          <p:blipFill rotWithShape="1">
            <a:blip r:embed="rId19">
              <a:alphaModFix/>
            </a:blip>
            <a:srcRect/>
            <a:stretch/>
          </p:blipFill>
          <p:spPr>
            <a:xfrm>
              <a:off x="0" y="0"/>
              <a:ext cx="9144000" cy="6858000"/>
            </a:xfrm>
            <a:prstGeom prst="rect">
              <a:avLst/>
            </a:prstGeom>
            <a:noFill/>
            <a:ln>
              <a:noFill/>
            </a:ln>
          </p:spPr>
        </p:pic>
        <p:sp>
          <p:nvSpPr>
            <p:cNvPr id="12" name="Google Shape;12;p44"/>
            <p:cNvSpPr/>
            <p:nvPr/>
          </p:nvSpPr>
          <p:spPr>
            <a:xfrm>
              <a:off x="553888" y="542807"/>
              <a:ext cx="8039776" cy="5756392"/>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44" descr="HDRibbonContent-UniformTrim.png"/>
            <p:cNvPicPr preferRelativeResize="0"/>
            <p:nvPr/>
          </p:nvPicPr>
          <p:blipFill rotWithShape="1">
            <a:blip r:embed="rId20">
              <a:alphaModFix/>
            </a:blip>
            <a:srcRect l="1" r="14240"/>
            <a:stretch/>
          </p:blipFill>
          <p:spPr>
            <a:xfrm>
              <a:off x="0" y="3128434"/>
              <a:ext cx="685800" cy="606425"/>
            </a:xfrm>
            <a:prstGeom prst="rect">
              <a:avLst/>
            </a:prstGeom>
            <a:noFill/>
            <a:ln>
              <a:noFill/>
            </a:ln>
          </p:spPr>
        </p:pic>
        <p:pic>
          <p:nvPicPr>
            <p:cNvPr id="14" name="Google Shape;14;p44" descr="HDRibbonContent-UniformTrim.png"/>
            <p:cNvPicPr preferRelativeResize="0"/>
            <p:nvPr/>
          </p:nvPicPr>
          <p:blipFill rotWithShape="1">
            <a:blip r:embed="rId20">
              <a:alphaModFix/>
            </a:blip>
            <a:srcRect l="1" r="14240"/>
            <a:stretch/>
          </p:blipFill>
          <p:spPr>
            <a:xfrm>
              <a:off x="8466667" y="3128434"/>
              <a:ext cx="685800" cy="606425"/>
            </a:xfrm>
            <a:prstGeom prst="rect">
              <a:avLst/>
            </a:prstGeom>
            <a:noFill/>
            <a:ln>
              <a:noFill/>
            </a:ln>
          </p:spPr>
        </p:pic>
      </p:grpSp>
      <p:sp>
        <p:nvSpPr>
          <p:cNvPr id="15" name="Google Shape;15;p44"/>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262626"/>
              </a:buClr>
              <a:buSzPts val="4000"/>
              <a:buFont typeface="Arial"/>
              <a:buNone/>
              <a:defRPr sz="4000" b="0" i="0" u="none" strike="noStrike" cap="none">
                <a:solidFill>
                  <a:srgbClr val="26262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 name="Google Shape;16;p44"/>
          <p:cNvSpPr txBox="1">
            <a:spLocks noGrp="1"/>
          </p:cNvSpPr>
          <p:nvPr>
            <p:ph type="body" idx="1"/>
          </p:nvPr>
        </p:nvSpPr>
        <p:spPr>
          <a:xfrm>
            <a:off x="1176865" y="2490135"/>
            <a:ext cx="6798736" cy="3444997"/>
          </a:xfrm>
          <a:prstGeom prst="rect">
            <a:avLst/>
          </a:prstGeom>
          <a:noFill/>
          <a:ln>
            <a:noFill/>
          </a:ln>
        </p:spPr>
        <p:txBody>
          <a:bodyPr spcFirstLastPara="1" wrap="square" lIns="91425" tIns="45700" rIns="91425" bIns="45700" anchor="t" anchorCtr="0">
            <a:norm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Arial"/>
                <a:ea typeface="Arial"/>
                <a:cs typeface="Arial"/>
                <a:sym typeface="Arial"/>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Arial"/>
                <a:ea typeface="Arial"/>
                <a:cs typeface="Arial"/>
                <a:sym typeface="Arial"/>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Arial"/>
                <a:ea typeface="Arial"/>
                <a:cs typeface="Arial"/>
                <a:sym typeface="Arial"/>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Arial"/>
                <a:ea typeface="Arial"/>
                <a:cs typeface="Arial"/>
                <a:sym typeface="Arial"/>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Arial"/>
                <a:ea typeface="Arial"/>
                <a:cs typeface="Arial"/>
                <a:sym typeface="Arial"/>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7" name="Google Shape;17;p44"/>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8" name="Google Shape;18;p44"/>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9" name="Google Shape;19;p44"/>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Garamond"/>
                <a:ea typeface="Garamond"/>
                <a:cs typeface="Garamond"/>
                <a:sym typeface="Garamond"/>
              </a:defRPr>
            </a:lvl1pPr>
            <a:lvl2pPr marL="0" marR="0" lvl="1" indent="0" algn="r" rtl="0">
              <a:spcBef>
                <a:spcPts val="0"/>
              </a:spcBef>
              <a:buNone/>
              <a:defRPr sz="1000" b="0" i="0" u="none" strike="noStrike" cap="none">
                <a:solidFill>
                  <a:schemeClr val="dk1"/>
                </a:solidFill>
                <a:latin typeface="Garamond"/>
                <a:ea typeface="Garamond"/>
                <a:cs typeface="Garamond"/>
                <a:sym typeface="Garamond"/>
              </a:defRPr>
            </a:lvl2pPr>
            <a:lvl3pPr marL="0" marR="0" lvl="2" indent="0" algn="r" rtl="0">
              <a:spcBef>
                <a:spcPts val="0"/>
              </a:spcBef>
              <a:buNone/>
              <a:defRPr sz="1000" b="0" i="0" u="none" strike="noStrike" cap="none">
                <a:solidFill>
                  <a:schemeClr val="dk1"/>
                </a:solidFill>
                <a:latin typeface="Garamond"/>
                <a:ea typeface="Garamond"/>
                <a:cs typeface="Garamond"/>
                <a:sym typeface="Garamond"/>
              </a:defRPr>
            </a:lvl3pPr>
            <a:lvl4pPr marL="0" marR="0" lvl="3" indent="0" algn="r" rtl="0">
              <a:spcBef>
                <a:spcPts val="0"/>
              </a:spcBef>
              <a:buNone/>
              <a:defRPr sz="1000" b="0" i="0" u="none" strike="noStrike" cap="none">
                <a:solidFill>
                  <a:schemeClr val="dk1"/>
                </a:solidFill>
                <a:latin typeface="Garamond"/>
                <a:ea typeface="Garamond"/>
                <a:cs typeface="Garamond"/>
                <a:sym typeface="Garamond"/>
              </a:defRPr>
            </a:lvl4pPr>
            <a:lvl5pPr marL="0" marR="0" lvl="4" indent="0" algn="r" rtl="0">
              <a:spcBef>
                <a:spcPts val="0"/>
              </a:spcBef>
              <a:buNone/>
              <a:defRPr sz="1000" b="0" i="0" u="none" strike="noStrike" cap="none">
                <a:solidFill>
                  <a:schemeClr val="dk1"/>
                </a:solidFill>
                <a:latin typeface="Garamond"/>
                <a:ea typeface="Garamond"/>
                <a:cs typeface="Garamond"/>
                <a:sym typeface="Garamond"/>
              </a:defRPr>
            </a:lvl5pPr>
            <a:lvl6pPr marL="0" marR="0" lvl="5" indent="0" algn="r" rtl="0">
              <a:spcBef>
                <a:spcPts val="0"/>
              </a:spcBef>
              <a:buNone/>
              <a:defRPr sz="1000" b="0" i="0" u="none" strike="noStrike" cap="none">
                <a:solidFill>
                  <a:schemeClr val="dk1"/>
                </a:solidFill>
                <a:latin typeface="Garamond"/>
                <a:ea typeface="Garamond"/>
                <a:cs typeface="Garamond"/>
                <a:sym typeface="Garamond"/>
              </a:defRPr>
            </a:lvl6pPr>
            <a:lvl7pPr marL="0" marR="0" lvl="6" indent="0" algn="r" rtl="0">
              <a:spcBef>
                <a:spcPts val="0"/>
              </a:spcBef>
              <a:buNone/>
              <a:defRPr sz="1000" b="0" i="0" u="none" strike="noStrike" cap="none">
                <a:solidFill>
                  <a:schemeClr val="dk1"/>
                </a:solidFill>
                <a:latin typeface="Garamond"/>
                <a:ea typeface="Garamond"/>
                <a:cs typeface="Garamond"/>
                <a:sym typeface="Garamond"/>
              </a:defRPr>
            </a:lvl7pPr>
            <a:lvl8pPr marL="0" marR="0" lvl="7" indent="0" algn="r" rtl="0">
              <a:spcBef>
                <a:spcPts val="0"/>
              </a:spcBef>
              <a:buNone/>
              <a:defRPr sz="1000" b="0" i="0" u="none" strike="noStrike" cap="none">
                <a:solidFill>
                  <a:schemeClr val="dk1"/>
                </a:solidFill>
                <a:latin typeface="Garamond"/>
                <a:ea typeface="Garamond"/>
                <a:cs typeface="Garamond"/>
                <a:sym typeface="Garamond"/>
              </a:defRPr>
            </a:lvl8pPr>
            <a:lvl9pPr marL="0" marR="0" lvl="8" indent="0" algn="r" rtl="0">
              <a:spcBef>
                <a:spcPts val="0"/>
              </a:spcBef>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https://online.hbs.edu/blog/post/emotional-intelligence-in-leadership"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hyperlink" Target="https://doi.org/10.3390/su11092589"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
          <p:cNvSpPr txBox="1">
            <a:spLocks noGrp="1"/>
          </p:cNvSpPr>
          <p:nvPr>
            <p:ph type="ctrTitle"/>
          </p:nvPr>
        </p:nvSpPr>
        <p:spPr>
          <a:xfrm>
            <a:off x="1921934" y="1811863"/>
            <a:ext cx="5308866" cy="1515533"/>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262626"/>
              </a:buClr>
              <a:buSzPts val="4800"/>
              <a:buFont typeface="Arial"/>
              <a:buNone/>
            </a:pPr>
            <a:br>
              <a:rPr lang="en-US" dirty="0"/>
            </a:br>
            <a:br>
              <a:rPr lang="en-US" dirty="0"/>
            </a:br>
            <a:br>
              <a:rPr lang="en-US" dirty="0"/>
            </a:br>
            <a:r>
              <a:rPr lang="en-US" sz="2800"/>
              <a:t>Servant Leader </a:t>
            </a:r>
            <a:br>
              <a:rPr lang="en-US" sz="2800" dirty="0"/>
            </a:br>
            <a:r>
              <a:rPr lang="en-US" sz="2800" dirty="0"/>
              <a:t>Behaviors Study: </a:t>
            </a:r>
            <a:br>
              <a:rPr lang="en-US" sz="2800" dirty="0"/>
            </a:br>
            <a:r>
              <a:rPr lang="en-US" sz="2800" dirty="0"/>
              <a:t>Straight Talk From University Leaders</a:t>
            </a:r>
            <a:endParaRPr sz="2800" dirty="0"/>
          </a:p>
        </p:txBody>
      </p:sp>
      <p:sp>
        <p:nvSpPr>
          <p:cNvPr id="157" name="Google Shape;157;p1"/>
          <p:cNvSpPr txBox="1">
            <a:spLocks noGrp="1"/>
          </p:cNvSpPr>
          <p:nvPr>
            <p:ph type="subTitle" idx="1"/>
          </p:nvPr>
        </p:nvSpPr>
        <p:spPr>
          <a:xfrm>
            <a:off x="1921934" y="3598327"/>
            <a:ext cx="5308866" cy="1377651"/>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300"/>
              <a:buNone/>
            </a:pPr>
            <a:r>
              <a:rPr lang="en-US" dirty="0"/>
              <a:t>Karol A.D. Johansen</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C311773B-731F-8D64-BF1F-2FFA2F453A9A}"/>
              </a:ext>
            </a:extLst>
          </p:cNvPr>
          <p:cNvPicPr>
            <a:picLocks noChangeAspect="1"/>
          </p:cNvPicPr>
          <p:nvPr/>
        </p:nvPicPr>
        <p:blipFill>
          <a:blip r:embed="rId3"/>
          <a:stretch>
            <a:fillRect/>
          </a:stretch>
        </p:blipFill>
        <p:spPr>
          <a:xfrm>
            <a:off x="0" y="-141668"/>
            <a:ext cx="9144000" cy="6999668"/>
          </a:xfrm>
          <a:prstGeom prst="rect">
            <a:avLst/>
          </a:prstGeom>
        </p:spPr>
      </p:pic>
    </p:spTree>
    <p:extLst>
      <p:ext uri="{BB962C8B-B14F-4D97-AF65-F5344CB8AC3E}">
        <p14:creationId xmlns:p14="http://schemas.microsoft.com/office/powerpoint/2010/main" val="3127907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8"/>
          <p:cNvSpPr txBox="1">
            <a:spLocks noGrp="1"/>
          </p:cNvSpPr>
          <p:nvPr>
            <p:ph type="title" idx="4294967295"/>
          </p:nvPr>
        </p:nvSpPr>
        <p:spPr>
          <a:xfrm>
            <a:off x="817866" y="1009841"/>
            <a:ext cx="4224338" cy="130333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Arial"/>
              <a:buNone/>
            </a:pPr>
            <a:r>
              <a:rPr lang="en-US" dirty="0">
                <a:latin typeface="Arial"/>
                <a:ea typeface="Arial"/>
                <a:cs typeface="Arial"/>
                <a:sym typeface="Arial"/>
              </a:rPr>
              <a:t>2. Helping Followers Grow and Succeed</a:t>
            </a:r>
            <a:endParaRPr dirty="0"/>
          </a:p>
        </p:txBody>
      </p:sp>
      <p:sp>
        <p:nvSpPr>
          <p:cNvPr id="331" name="Google Shape;331;p28"/>
          <p:cNvSpPr txBox="1">
            <a:spLocks noGrp="1"/>
          </p:cNvSpPr>
          <p:nvPr>
            <p:ph type="body" idx="4294967295"/>
          </p:nvPr>
        </p:nvSpPr>
        <p:spPr>
          <a:xfrm>
            <a:off x="1171571" y="2651125"/>
            <a:ext cx="6799262" cy="344487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760"/>
              <a:buNone/>
            </a:pPr>
            <a:r>
              <a:rPr lang="en-US" dirty="0">
                <a:latin typeface="Arial"/>
                <a:ea typeface="Arial"/>
                <a:cs typeface="Arial"/>
                <a:sym typeface="Arial"/>
              </a:rPr>
              <a:t>Helping followers grow and succeed calls upon a servant leader to support the professional and personal goals of those they lead (Northouse 2021). </a:t>
            </a:r>
          </a:p>
          <a:p>
            <a:pPr marL="0" lvl="0" indent="0" algn="l" rtl="0">
              <a:spcBef>
                <a:spcPts val="0"/>
              </a:spcBef>
              <a:spcAft>
                <a:spcPts val="0"/>
              </a:spcAft>
              <a:buSzPts val="2760"/>
              <a:buNone/>
            </a:pPr>
            <a:endParaRPr lang="en-US" dirty="0"/>
          </a:p>
          <a:p>
            <a:pPr marL="0" lvl="0" indent="0" algn="l" rtl="0">
              <a:spcBef>
                <a:spcPts val="0"/>
              </a:spcBef>
              <a:spcAft>
                <a:spcPts val="0"/>
              </a:spcAft>
              <a:buSzPts val="2760"/>
              <a:buNone/>
            </a:pPr>
            <a:r>
              <a:rPr lang="en-US" dirty="0">
                <a:latin typeface="Arial"/>
                <a:ea typeface="Arial"/>
                <a:cs typeface="Arial"/>
                <a:sym typeface="Arial"/>
              </a:rPr>
              <a:t>Northouse (2021) clarifies that “helping followers grow and succeed is about aiding these individuals to become self-actualized, reaching their fullest human potential” (p. 262). </a:t>
            </a:r>
            <a:endParaRPr dirty="0"/>
          </a:p>
        </p:txBody>
      </p:sp>
      <p:pic>
        <p:nvPicPr>
          <p:cNvPr id="332" name="Google Shape;332;p28"/>
          <p:cNvPicPr preferRelativeResize="0"/>
          <p:nvPr/>
        </p:nvPicPr>
        <p:blipFill rotWithShape="1">
          <a:blip r:embed="rId3">
            <a:alphaModFix/>
          </a:blip>
          <a:srcRect/>
          <a:stretch/>
        </p:blipFill>
        <p:spPr>
          <a:xfrm>
            <a:off x="5110987" y="666443"/>
            <a:ext cx="3339839" cy="18782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4406AED9-7F10-EF1F-6FAE-34DB5F1579DD}"/>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92683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9"/>
          <p:cNvSpPr txBox="1">
            <a:spLocks noGrp="1"/>
          </p:cNvSpPr>
          <p:nvPr>
            <p:ph type="title" idx="4294967295"/>
          </p:nvPr>
        </p:nvSpPr>
        <p:spPr>
          <a:xfrm>
            <a:off x="817866" y="1009841"/>
            <a:ext cx="4224338" cy="130333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ts val="4000"/>
              <a:buFont typeface="Arial"/>
              <a:buNone/>
            </a:pPr>
            <a:r>
              <a:rPr lang="en-US">
                <a:latin typeface="Arial"/>
                <a:ea typeface="Arial"/>
                <a:cs typeface="Arial"/>
                <a:sym typeface="Arial"/>
              </a:rPr>
              <a:t>3. Conceptualizing</a:t>
            </a:r>
            <a:endParaRPr/>
          </a:p>
        </p:txBody>
      </p:sp>
      <p:sp>
        <p:nvSpPr>
          <p:cNvPr id="338" name="Google Shape;338;p29"/>
          <p:cNvSpPr txBox="1">
            <a:spLocks noGrp="1"/>
          </p:cNvSpPr>
          <p:nvPr>
            <p:ph type="body" idx="4294967295"/>
          </p:nvPr>
        </p:nvSpPr>
        <p:spPr>
          <a:xfrm>
            <a:off x="1171571" y="2651125"/>
            <a:ext cx="6799262" cy="344487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ct val="115000"/>
              <a:buNone/>
            </a:pPr>
            <a:r>
              <a:rPr lang="en-US" dirty="0">
                <a:latin typeface="Arial"/>
                <a:ea typeface="Arial"/>
                <a:cs typeface="Arial"/>
                <a:sym typeface="Arial"/>
              </a:rPr>
              <a:t>The traditional leader is driven to accomplish short-term and immediate operational goals. </a:t>
            </a:r>
          </a:p>
          <a:p>
            <a:pPr marL="0" lvl="0" indent="0" algn="l" rtl="0">
              <a:spcBef>
                <a:spcPts val="0"/>
              </a:spcBef>
              <a:spcAft>
                <a:spcPts val="0"/>
              </a:spcAft>
              <a:buSzPct val="115000"/>
              <a:buNone/>
            </a:pPr>
            <a:endParaRPr lang="en-US" dirty="0"/>
          </a:p>
          <a:p>
            <a:pPr marL="0" lvl="0" indent="0" algn="l" rtl="0">
              <a:spcBef>
                <a:spcPts val="0"/>
              </a:spcBef>
              <a:spcAft>
                <a:spcPts val="0"/>
              </a:spcAft>
              <a:buSzPct val="115000"/>
              <a:buNone/>
            </a:pPr>
            <a:r>
              <a:rPr lang="en-US" dirty="0">
                <a:latin typeface="Arial"/>
                <a:ea typeface="Arial"/>
                <a:cs typeface="Arial"/>
                <a:sym typeface="Arial"/>
              </a:rPr>
              <a:t>The leader who subscribes to the servant leader philosophy must expand their leadership orientation to include “broader-based conceptual thinking.”  (Ross, 2006).</a:t>
            </a:r>
            <a:endParaRPr dirty="0"/>
          </a:p>
        </p:txBody>
      </p:sp>
      <p:pic>
        <p:nvPicPr>
          <p:cNvPr id="339" name="Google Shape;339;p29" descr="Logo&#10;&#10;Description automatically generated"/>
          <p:cNvPicPr preferRelativeResize="0"/>
          <p:nvPr/>
        </p:nvPicPr>
        <p:blipFill rotWithShape="1">
          <a:blip r:embed="rId3">
            <a:alphaModFix/>
          </a:blip>
          <a:srcRect/>
          <a:stretch/>
        </p:blipFill>
        <p:spPr>
          <a:xfrm>
            <a:off x="5238360" y="693258"/>
            <a:ext cx="3185651" cy="179109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A9E984AF-E7B4-D718-DF3D-0F5DDFFC953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84380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6251D-C776-2518-E014-008D93FA1C23}"/>
              </a:ext>
            </a:extLst>
          </p:cNvPr>
          <p:cNvSpPr>
            <a:spLocks noGrp="1"/>
          </p:cNvSpPr>
          <p:nvPr>
            <p:ph type="title" idx="4294967295"/>
          </p:nvPr>
        </p:nvSpPr>
        <p:spPr>
          <a:xfrm>
            <a:off x="1171571" y="915988"/>
            <a:ext cx="6799262" cy="1303337"/>
          </a:xfrm>
          <a:ln>
            <a:solidFill>
              <a:schemeClr val="tx1"/>
            </a:solidFill>
          </a:ln>
        </p:spPr>
        <p:txBody>
          <a:bodyPr>
            <a:normAutofit fontScale="90000"/>
          </a:bodyPr>
          <a:lstStyle/>
          <a:p>
            <a:r>
              <a:rPr lang="en-US" sz="2000" dirty="0">
                <a:latin typeface="Abadi"/>
              </a:rPr>
              <a:t>Interview I: Question 4 Asks Leaders: Goleman (2006) contends there are five components of emotional intelligence. Can you offer an example of how you have demonstrated each in a leadership capacity? 1) Self-awareness. 2</a:t>
            </a:r>
            <a:r>
              <a:rPr lang="en-US" sz="2000">
                <a:latin typeface="Abadi"/>
              </a:rPr>
              <a:t>) Self-Regulation </a:t>
            </a:r>
            <a:r>
              <a:rPr lang="en-US" sz="2000" dirty="0">
                <a:latin typeface="Abadi"/>
              </a:rPr>
              <a:t>3) Motivation </a:t>
            </a:r>
            <a:br>
              <a:rPr lang="en-US" sz="2000" dirty="0">
                <a:latin typeface="Abadi"/>
              </a:rPr>
            </a:br>
            <a:r>
              <a:rPr lang="en-US" sz="2000" dirty="0">
                <a:latin typeface="Abadi"/>
              </a:rPr>
              <a:t>4) Empathy 5) Social Skills.</a:t>
            </a:r>
            <a:endParaRPr lang="en-US" dirty="0"/>
          </a:p>
        </p:txBody>
      </p:sp>
      <p:sp>
        <p:nvSpPr>
          <p:cNvPr id="10" name="Content Placeholder 9">
            <a:extLst>
              <a:ext uri="{FF2B5EF4-FFF2-40B4-BE49-F238E27FC236}">
                <a16:creationId xmlns:a16="http://schemas.microsoft.com/office/drawing/2014/main" id="{9A18FB5F-2062-5A6E-5046-43A543C8785A}"/>
              </a:ext>
            </a:extLst>
          </p:cNvPr>
          <p:cNvSpPr>
            <a:spLocks noGrp="1"/>
          </p:cNvSpPr>
          <p:nvPr>
            <p:ph idx="4294967295"/>
          </p:nvPr>
        </p:nvSpPr>
        <p:spPr>
          <a:xfrm>
            <a:off x="1171571" y="2504196"/>
            <a:ext cx="6799262" cy="1266136"/>
          </a:xfrm>
        </p:spPr>
        <p:txBody>
          <a:bodyPr>
            <a:normAutofit fontScale="70000" lnSpcReduction="20000"/>
          </a:bodyPr>
          <a:lstStyle/>
          <a:p>
            <a:pPr marL="0" indent="0">
              <a:lnSpc>
                <a:spcPct val="120000"/>
              </a:lnSpc>
              <a:spcBef>
                <a:spcPts val="0"/>
              </a:spcBef>
              <a:spcAft>
                <a:spcPts val="0"/>
              </a:spcAft>
              <a:buNone/>
            </a:pPr>
            <a:r>
              <a:rPr lang="en-US" sz="2000" dirty="0">
                <a:latin typeface="Abadi Extra Light"/>
              </a:rPr>
              <a:t>Inspiring and effective leaders must not only be concerned with their  technical and operational competencies but also the emotional component of the role. As Landry (2019) explains about the mechanics of emotional intelligence, “It’s what helps you successfully coach teams, manage stress, deliver feedback, and collaborate with others” (para 1).  </a:t>
            </a:r>
            <a:endParaRPr lang="en-US" dirty="0">
              <a:latin typeface="Abadi Extra Light"/>
            </a:endParaRPr>
          </a:p>
          <a:p>
            <a:pPr marL="0" indent="0">
              <a:lnSpc>
                <a:spcPct val="120000"/>
              </a:lnSpc>
              <a:spcBef>
                <a:spcPts val="0"/>
              </a:spcBef>
              <a:spcAft>
                <a:spcPts val="0"/>
              </a:spcAft>
              <a:buNone/>
            </a:pPr>
            <a:endParaRPr lang="en-US"/>
          </a:p>
        </p:txBody>
      </p:sp>
      <p:pic>
        <p:nvPicPr>
          <p:cNvPr id="3" name="Picture 3" descr="Diagram&#10;&#10;Description automatically generated">
            <a:extLst>
              <a:ext uri="{FF2B5EF4-FFF2-40B4-BE49-F238E27FC236}">
                <a16:creationId xmlns:a16="http://schemas.microsoft.com/office/drawing/2014/main" id="{6B41B02E-9B0E-7AD3-2347-21E44FBC91DC}"/>
              </a:ext>
            </a:extLst>
          </p:cNvPr>
          <p:cNvPicPr>
            <a:picLocks noChangeAspect="1"/>
          </p:cNvPicPr>
          <p:nvPr/>
        </p:nvPicPr>
        <p:blipFill>
          <a:blip r:embed="rId2"/>
          <a:stretch>
            <a:fillRect/>
          </a:stretch>
        </p:blipFill>
        <p:spPr>
          <a:xfrm>
            <a:off x="5251767" y="3601437"/>
            <a:ext cx="2997944" cy="2021572"/>
          </a:xfrm>
          <a:prstGeom prst="rect">
            <a:avLst/>
          </a:prstGeom>
        </p:spPr>
      </p:pic>
      <p:sp>
        <p:nvSpPr>
          <p:cNvPr id="6" name="Content Placeholder 9">
            <a:extLst>
              <a:ext uri="{FF2B5EF4-FFF2-40B4-BE49-F238E27FC236}">
                <a16:creationId xmlns:a16="http://schemas.microsoft.com/office/drawing/2014/main" id="{A29A6DA4-721C-ED3E-6AFE-D1467A6A4200}"/>
              </a:ext>
            </a:extLst>
          </p:cNvPr>
          <p:cNvSpPr txBox="1">
            <a:spLocks/>
          </p:cNvSpPr>
          <p:nvPr/>
        </p:nvSpPr>
        <p:spPr>
          <a:xfrm>
            <a:off x="1169783" y="3541499"/>
            <a:ext cx="4030589" cy="2747678"/>
          </a:xfrm>
          <a:prstGeom prst="rect">
            <a:avLst/>
          </a:prstGeom>
        </p:spPr>
        <p:txBody>
          <a:bodyPr vert="horz" lIns="91440" tIns="45720" rIns="91440" bIns="45720" rtlCol="0" anchor="t">
            <a:normAutofit fontScale="70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Abadi Extra Light" panose="020B0204020104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Abadi Extra Light" panose="020B0204020104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Abadi Extra Light" panose="020B0204020104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Abadi Extra Light" panose="020B0204020104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Abadi Extra Light" panose="020B0204020104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nSpc>
                <a:spcPct val="120000"/>
              </a:lnSpc>
              <a:spcBef>
                <a:spcPts val="0"/>
              </a:spcBef>
              <a:spcAft>
                <a:spcPts val="0"/>
              </a:spcAft>
              <a:buFont typeface="Arial"/>
              <a:buNone/>
            </a:pPr>
            <a:r>
              <a:rPr lang="en-US" sz="2000" b="1" dirty="0">
                <a:latin typeface="Abadi Extra Light"/>
              </a:rPr>
              <a:t>Emotional Intelligence </a:t>
            </a:r>
            <a:endParaRPr lang="en-US" b="1"/>
          </a:p>
          <a:p>
            <a:pPr marL="0" indent="0">
              <a:lnSpc>
                <a:spcPct val="120000"/>
              </a:lnSpc>
              <a:spcBef>
                <a:spcPts val="0"/>
              </a:spcBef>
              <a:spcAft>
                <a:spcPts val="0"/>
              </a:spcAft>
              <a:buFont typeface="Arial"/>
              <a:buNone/>
            </a:pPr>
            <a:endParaRPr lang="en-US" sz="2000" dirty="0">
              <a:latin typeface="Abadi Extra Light"/>
            </a:endParaRPr>
          </a:p>
          <a:p>
            <a:pPr marL="0" indent="0">
              <a:lnSpc>
                <a:spcPct val="120000"/>
              </a:lnSpc>
              <a:spcBef>
                <a:spcPts val="0"/>
              </a:spcBef>
              <a:spcAft>
                <a:spcPts val="0"/>
              </a:spcAft>
              <a:buFont typeface="Arial"/>
              <a:buNone/>
            </a:pPr>
            <a:r>
              <a:rPr lang="en-US" sz="2000" dirty="0">
                <a:latin typeface="Abadi Extra Light"/>
              </a:rPr>
              <a:t>Emotional intelligence is defined as having the aptitude to comprehend and be in charge of your own emotions, as well as understand and have an impact on the emotions of those who are in your circle of influence (Landry, 2019). Psychologist Daniel Goleman popularized the concept and emphasized  how critical it is to leadership. “The most effective leaders are all alike in one crucial way: They all have a high degree of what has come to be known as emotional intelligence” (Landry, 2019, para 4).  </a:t>
            </a:r>
            <a:endParaRPr lang="en-US"/>
          </a:p>
          <a:p>
            <a:pPr marL="0" indent="0">
              <a:lnSpc>
                <a:spcPct val="120000"/>
              </a:lnSpc>
              <a:spcBef>
                <a:spcPts val="0"/>
              </a:spcBef>
              <a:spcAft>
                <a:spcPts val="0"/>
              </a:spcAft>
              <a:buFont typeface="Arial"/>
              <a:buNone/>
            </a:pPr>
            <a:endParaRPr lang="en-US" sz="2000" dirty="0"/>
          </a:p>
        </p:txBody>
      </p:sp>
    </p:spTree>
    <p:extLst>
      <p:ext uri="{BB962C8B-B14F-4D97-AF65-F5344CB8AC3E}">
        <p14:creationId xmlns:p14="http://schemas.microsoft.com/office/powerpoint/2010/main" val="3539931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81239-C223-4429-F5E3-E3CE4A5A9A4A}"/>
              </a:ext>
            </a:extLst>
          </p:cNvPr>
          <p:cNvSpPr>
            <a:spLocks noGrp="1"/>
          </p:cNvSpPr>
          <p:nvPr>
            <p:ph type="title" idx="4294967295"/>
          </p:nvPr>
        </p:nvSpPr>
        <p:spPr>
          <a:xfrm>
            <a:off x="1178275" y="621020"/>
            <a:ext cx="6799262" cy="1303337"/>
          </a:xfrm>
        </p:spPr>
        <p:txBody>
          <a:bodyPr>
            <a:normAutofit/>
          </a:bodyPr>
          <a:lstStyle/>
          <a:p>
            <a:r>
              <a:rPr lang="en-US" sz="2800" dirty="0">
                <a:latin typeface="Abadi"/>
              </a:rPr>
              <a:t>Emotional Intelligence Domains and Leader Commentary Themes </a:t>
            </a:r>
            <a:endParaRPr lang="en-US" dirty="0"/>
          </a:p>
        </p:txBody>
      </p:sp>
      <p:graphicFrame>
        <p:nvGraphicFramePr>
          <p:cNvPr id="3" name="Table 4">
            <a:extLst>
              <a:ext uri="{FF2B5EF4-FFF2-40B4-BE49-F238E27FC236}">
                <a16:creationId xmlns:a16="http://schemas.microsoft.com/office/drawing/2014/main" id="{840CE2A4-9F83-AF55-F248-C2CA622526AE}"/>
              </a:ext>
            </a:extLst>
          </p:cNvPr>
          <p:cNvGraphicFramePr>
            <a:graphicFrameLocks noGrp="1"/>
          </p:cNvGraphicFramePr>
          <p:nvPr/>
        </p:nvGraphicFramePr>
        <p:xfrm>
          <a:off x="911718" y="1930697"/>
          <a:ext cx="7335860" cy="3144520"/>
        </p:xfrm>
        <a:graphic>
          <a:graphicData uri="http://schemas.openxmlformats.org/drawingml/2006/table">
            <a:tbl>
              <a:tblPr firstRow="1" bandRow="1">
                <a:tableStyleId>{5940675A-B579-460E-94D1-54222C63F5DA}</a:tableStyleId>
              </a:tblPr>
              <a:tblGrid>
                <a:gridCol w="1833965">
                  <a:extLst>
                    <a:ext uri="{9D8B030D-6E8A-4147-A177-3AD203B41FA5}">
                      <a16:colId xmlns:a16="http://schemas.microsoft.com/office/drawing/2014/main" val="4265865034"/>
                    </a:ext>
                  </a:extLst>
                </a:gridCol>
                <a:gridCol w="1833965">
                  <a:extLst>
                    <a:ext uri="{9D8B030D-6E8A-4147-A177-3AD203B41FA5}">
                      <a16:colId xmlns:a16="http://schemas.microsoft.com/office/drawing/2014/main" val="3699378691"/>
                    </a:ext>
                  </a:extLst>
                </a:gridCol>
                <a:gridCol w="1833965">
                  <a:extLst>
                    <a:ext uri="{9D8B030D-6E8A-4147-A177-3AD203B41FA5}">
                      <a16:colId xmlns:a16="http://schemas.microsoft.com/office/drawing/2014/main" val="2442922264"/>
                    </a:ext>
                  </a:extLst>
                </a:gridCol>
                <a:gridCol w="1833965">
                  <a:extLst>
                    <a:ext uri="{9D8B030D-6E8A-4147-A177-3AD203B41FA5}">
                      <a16:colId xmlns:a16="http://schemas.microsoft.com/office/drawing/2014/main" val="2733618740"/>
                    </a:ext>
                  </a:extLst>
                </a:gridCol>
              </a:tblGrid>
              <a:tr h="370840">
                <a:tc>
                  <a:txBody>
                    <a:bodyPr/>
                    <a:lstStyle/>
                    <a:p>
                      <a:pPr marL="0" indent="0">
                        <a:buNone/>
                      </a:pPr>
                      <a:r>
                        <a:rPr lang="en-US" sz="1600" b="1" dirty="0">
                          <a:latin typeface="Abadi Extra Light"/>
                        </a:rPr>
                        <a:t>1. Self-Awareness</a:t>
                      </a:r>
                    </a:p>
                  </a:txBody>
                  <a:tcPr>
                    <a:solidFill>
                      <a:srgbClr val="92D050"/>
                    </a:solidFill>
                  </a:tcPr>
                </a:tc>
                <a:tc>
                  <a:txBody>
                    <a:bodyPr/>
                    <a:lstStyle/>
                    <a:p>
                      <a:r>
                        <a:rPr lang="en-US" sz="1600" b="1" dirty="0">
                          <a:latin typeface="Abadi Extra Light"/>
                        </a:rPr>
                        <a:t>2. Self-Regulation</a:t>
                      </a:r>
                    </a:p>
                  </a:txBody>
                  <a:tcPr>
                    <a:solidFill>
                      <a:srgbClr val="92D050"/>
                    </a:solidFill>
                  </a:tcPr>
                </a:tc>
                <a:tc>
                  <a:txBody>
                    <a:bodyPr/>
                    <a:lstStyle/>
                    <a:p>
                      <a:r>
                        <a:rPr lang="en-US" sz="1600" b="1" dirty="0">
                          <a:latin typeface="Abadi Extra Light"/>
                        </a:rPr>
                        <a:t>3. Motivation</a:t>
                      </a:r>
                    </a:p>
                  </a:txBody>
                  <a:tcPr>
                    <a:solidFill>
                      <a:srgbClr val="92D050"/>
                    </a:solidFill>
                  </a:tcPr>
                </a:tc>
                <a:tc>
                  <a:txBody>
                    <a:bodyPr/>
                    <a:lstStyle/>
                    <a:p>
                      <a:r>
                        <a:rPr lang="en-US" sz="1600" b="1" dirty="0">
                          <a:latin typeface="Abadi Extra Light"/>
                        </a:rPr>
                        <a:t>4. Social Skills</a:t>
                      </a:r>
                    </a:p>
                  </a:txBody>
                  <a:tcPr>
                    <a:solidFill>
                      <a:srgbClr val="92D050"/>
                    </a:solidFill>
                  </a:tcPr>
                </a:tc>
                <a:extLst>
                  <a:ext uri="{0D108BD9-81ED-4DB2-BD59-A6C34878D82A}">
                    <a16:rowId xmlns:a16="http://schemas.microsoft.com/office/drawing/2014/main" val="3238202413"/>
                  </a:ext>
                </a:extLst>
              </a:tr>
              <a:tr h="370840">
                <a:tc>
                  <a:txBody>
                    <a:bodyPr/>
                    <a:lstStyle/>
                    <a:p>
                      <a:pPr marL="285750" lvl="0" indent="-285750" algn="l">
                        <a:lnSpc>
                          <a:spcPct val="100000"/>
                        </a:lnSpc>
                        <a:spcBef>
                          <a:spcPts val="0"/>
                        </a:spcBef>
                        <a:spcAft>
                          <a:spcPts val="0"/>
                        </a:spcAft>
                        <a:buFont typeface="Arial"/>
                        <a:buChar char="•"/>
                      </a:pPr>
                      <a:r>
                        <a:rPr lang="en-US" sz="1600" b="0" i="0" u="none" strike="noStrike" noProof="0" dirty="0">
                          <a:latin typeface="Abadi Extra Light"/>
                        </a:rPr>
                        <a:t>Spending time in self-reflection </a:t>
                      </a:r>
                      <a:endParaRPr lang="en-US" sz="1600" dirty="0">
                        <a:latin typeface="Abadi Extra Light"/>
                      </a:endParaRPr>
                    </a:p>
                    <a:p>
                      <a:pPr marL="285750" lvl="0" indent="-285750" algn="l">
                        <a:lnSpc>
                          <a:spcPct val="100000"/>
                        </a:lnSpc>
                        <a:spcBef>
                          <a:spcPts val="0"/>
                        </a:spcBef>
                        <a:spcAft>
                          <a:spcPts val="0"/>
                        </a:spcAft>
                        <a:buFont typeface="Arial"/>
                        <a:buChar char="•"/>
                      </a:pPr>
                      <a:r>
                        <a:rPr lang="en-US" sz="1600" b="0" i="0" u="none" strike="noStrike" noProof="0" dirty="0">
                          <a:latin typeface="Abadi Extra Light"/>
                        </a:rPr>
                        <a:t>Engaging the whole person approach </a:t>
                      </a:r>
                      <a:endParaRPr lang="en-US" sz="1600" dirty="0">
                        <a:latin typeface="Abadi Extra Light"/>
                      </a:endParaRPr>
                    </a:p>
                    <a:p>
                      <a:pPr marL="285750" lvl="0" indent="-285750" algn="l">
                        <a:lnSpc>
                          <a:spcPct val="100000"/>
                        </a:lnSpc>
                        <a:spcBef>
                          <a:spcPts val="0"/>
                        </a:spcBef>
                        <a:spcAft>
                          <a:spcPts val="0"/>
                        </a:spcAft>
                        <a:buFont typeface="Arial"/>
                        <a:buChar char="•"/>
                      </a:pPr>
                      <a:r>
                        <a:rPr lang="en-US" sz="1600" b="0" i="0" u="none" strike="noStrike" noProof="0" dirty="0">
                          <a:latin typeface="Abadi Extra Light"/>
                        </a:rPr>
                        <a:t>Avoiding overstaying in a leadership role </a:t>
                      </a:r>
                      <a:endParaRPr lang="en-US" sz="1600" dirty="0">
                        <a:latin typeface="Abadi Extra Light"/>
                      </a:endParaRPr>
                    </a:p>
                    <a:p>
                      <a:pPr marL="285750" lvl="0" indent="-285750">
                        <a:buFont typeface="Arial"/>
                        <a:buChar char="•"/>
                      </a:pPr>
                      <a:r>
                        <a:rPr lang="en-US" sz="1600" b="0" i="0" u="none" strike="noStrike" noProof="0" dirty="0">
                          <a:latin typeface="Abadi Extra Light"/>
                        </a:rPr>
                        <a:t>Soliciting feedback for growth</a:t>
                      </a:r>
                      <a:endParaRPr lang="en-US" sz="1600" dirty="0">
                        <a:latin typeface="Abadi Extra Light"/>
                      </a:endParaRPr>
                    </a:p>
                  </a:txBody>
                  <a:tcPr/>
                </a:tc>
                <a:tc>
                  <a:txBody>
                    <a:bodyPr/>
                    <a:lstStyle/>
                    <a:p>
                      <a:pPr marL="285750" lvl="0" indent="-285750" algn="l">
                        <a:lnSpc>
                          <a:spcPct val="100000"/>
                        </a:lnSpc>
                        <a:spcBef>
                          <a:spcPts val="0"/>
                        </a:spcBef>
                        <a:spcAft>
                          <a:spcPts val="0"/>
                        </a:spcAft>
                        <a:buFont typeface="Arial"/>
                        <a:buChar char="•"/>
                      </a:pPr>
                      <a:r>
                        <a:rPr lang="en-US" sz="1600" b="0" i="0" u="none" strike="noStrike" noProof="0" dirty="0">
                          <a:latin typeface="Abadi Extra Light"/>
                        </a:rPr>
                        <a:t>Using one’s voice strategically </a:t>
                      </a:r>
                      <a:endParaRPr lang="en-US" sz="1600" dirty="0">
                        <a:latin typeface="Abadi Extra Light"/>
                      </a:endParaRPr>
                    </a:p>
                    <a:p>
                      <a:pPr marL="285750" lvl="0" indent="-285750" algn="l">
                        <a:lnSpc>
                          <a:spcPct val="100000"/>
                        </a:lnSpc>
                        <a:spcBef>
                          <a:spcPts val="0"/>
                        </a:spcBef>
                        <a:spcAft>
                          <a:spcPts val="0"/>
                        </a:spcAft>
                        <a:buFont typeface="Arial"/>
                        <a:buChar char="•"/>
                      </a:pPr>
                      <a:r>
                        <a:rPr lang="en-US" sz="1600" b="0" i="0" u="none" strike="noStrike" noProof="0" dirty="0">
                          <a:latin typeface="Abadi Extra Light"/>
                        </a:rPr>
                        <a:t>Thoughtful and discerning </a:t>
                      </a:r>
                      <a:endParaRPr lang="en-US" sz="1600" dirty="0">
                        <a:latin typeface="Abadi Extra Light"/>
                      </a:endParaRPr>
                    </a:p>
                    <a:p>
                      <a:pPr marL="285750" lvl="0" indent="-285750" algn="l">
                        <a:lnSpc>
                          <a:spcPct val="100000"/>
                        </a:lnSpc>
                        <a:spcBef>
                          <a:spcPts val="0"/>
                        </a:spcBef>
                        <a:spcAft>
                          <a:spcPts val="0"/>
                        </a:spcAft>
                        <a:buFont typeface="Arial"/>
                        <a:buChar char="•"/>
                      </a:pPr>
                      <a:r>
                        <a:rPr lang="en-US" sz="1600" b="0" i="0" u="none" strike="noStrike" noProof="0" dirty="0">
                          <a:latin typeface="Abadi Extra Light"/>
                        </a:rPr>
                        <a:t>Communication</a:t>
                      </a:r>
                    </a:p>
                    <a:p>
                      <a:pPr marL="285750" lvl="0" indent="-285750">
                        <a:buFont typeface="Arial"/>
                        <a:buChar char="•"/>
                      </a:pPr>
                      <a:r>
                        <a:rPr lang="en-US" sz="1600" b="0" i="0" u="none" strike="noStrike" noProof="0" dirty="0">
                          <a:latin typeface="Abadi Extra Light"/>
                        </a:rPr>
                        <a:t>Being cognizant of workplace triggers </a:t>
                      </a:r>
                      <a:endParaRPr lang="en-US" sz="1600" dirty="0">
                        <a:latin typeface="Abadi Extra Light"/>
                      </a:endParaRPr>
                    </a:p>
                  </a:txBody>
                  <a:tcPr/>
                </a:tc>
                <a:tc>
                  <a:txBody>
                    <a:bodyPr/>
                    <a:lstStyle/>
                    <a:p>
                      <a:pPr marL="285750" lvl="0" indent="-285750" algn="l">
                        <a:lnSpc>
                          <a:spcPct val="100000"/>
                        </a:lnSpc>
                        <a:spcBef>
                          <a:spcPts val="0"/>
                        </a:spcBef>
                        <a:spcAft>
                          <a:spcPts val="0"/>
                        </a:spcAft>
                        <a:buFont typeface="Arial"/>
                        <a:buChar char="•"/>
                      </a:pPr>
                      <a:r>
                        <a:rPr lang="en-US" sz="1600" b="0" i="0" u="none" strike="noStrike" noProof="0" dirty="0">
                          <a:latin typeface="Abadi Extra Light"/>
                        </a:rPr>
                        <a:t>Mission and purpose as a driving force </a:t>
                      </a:r>
                      <a:endParaRPr lang="en-US" sz="1600" dirty="0">
                        <a:latin typeface="Abadi Extra Light"/>
                      </a:endParaRPr>
                    </a:p>
                    <a:p>
                      <a:pPr marL="285750" lvl="0" indent="-285750" algn="l">
                        <a:lnSpc>
                          <a:spcPct val="100000"/>
                        </a:lnSpc>
                        <a:spcBef>
                          <a:spcPts val="0"/>
                        </a:spcBef>
                        <a:spcAft>
                          <a:spcPts val="0"/>
                        </a:spcAft>
                        <a:buFont typeface="Arial"/>
                        <a:buChar char="•"/>
                      </a:pPr>
                      <a:r>
                        <a:rPr lang="en-US" sz="1600" b="0" i="0" u="none" strike="noStrike" noProof="0" dirty="0">
                          <a:latin typeface="Abadi Extra Light"/>
                        </a:rPr>
                        <a:t>Focus on manageable parts </a:t>
                      </a:r>
                      <a:endParaRPr lang="en-US" sz="1600" dirty="0">
                        <a:latin typeface="Abadi Extra Light"/>
                      </a:endParaRPr>
                    </a:p>
                    <a:p>
                      <a:pPr marL="285750" lvl="0" indent="-285750">
                        <a:buFont typeface="Arial"/>
                        <a:buChar char="•"/>
                      </a:pPr>
                      <a:r>
                        <a:rPr lang="en-US" sz="1600" b="0" i="0" u="none" strike="noStrike" noProof="0" dirty="0">
                          <a:latin typeface="Abadi Extra Light"/>
                        </a:rPr>
                        <a:t>Democratizing access to opportunities </a:t>
                      </a:r>
                      <a:endParaRPr lang="en-US" sz="1600" dirty="0">
                        <a:latin typeface="Abadi Extra Light"/>
                      </a:endParaRPr>
                    </a:p>
                  </a:txBody>
                  <a:tcPr/>
                </a:tc>
                <a:tc>
                  <a:txBody>
                    <a:bodyPr/>
                    <a:lstStyle/>
                    <a:p>
                      <a:pPr marL="285750" lvl="0" indent="-285750" algn="l">
                        <a:lnSpc>
                          <a:spcPct val="100000"/>
                        </a:lnSpc>
                        <a:spcBef>
                          <a:spcPts val="0"/>
                        </a:spcBef>
                        <a:spcAft>
                          <a:spcPts val="0"/>
                        </a:spcAft>
                        <a:buFont typeface="Arial"/>
                        <a:buChar char="•"/>
                      </a:pPr>
                      <a:r>
                        <a:rPr lang="en-US" sz="1600" b="0" i="0" u="none" strike="noStrike" noProof="0" dirty="0">
                          <a:latin typeface="Abadi Extra Light"/>
                        </a:rPr>
                        <a:t>Creating relationships </a:t>
                      </a:r>
                      <a:endParaRPr lang="en-US" sz="1600" dirty="0">
                        <a:latin typeface="Abadi Extra Light"/>
                      </a:endParaRPr>
                    </a:p>
                    <a:p>
                      <a:pPr marL="285750" lvl="0" indent="-285750" algn="l">
                        <a:lnSpc>
                          <a:spcPct val="100000"/>
                        </a:lnSpc>
                        <a:spcBef>
                          <a:spcPts val="0"/>
                        </a:spcBef>
                        <a:spcAft>
                          <a:spcPts val="0"/>
                        </a:spcAft>
                        <a:buFont typeface="Arial"/>
                        <a:buChar char="•"/>
                      </a:pPr>
                      <a:r>
                        <a:rPr lang="en-US" sz="1600" b="0" i="0" u="none" strike="noStrike" noProof="0" dirty="0">
                          <a:latin typeface="Abadi Extra Light"/>
                        </a:rPr>
                        <a:t>Facilitating change </a:t>
                      </a:r>
                      <a:endParaRPr lang="en-US" sz="1600" dirty="0">
                        <a:latin typeface="Abadi Extra Light"/>
                      </a:endParaRPr>
                    </a:p>
                    <a:p>
                      <a:pPr marL="285750" lvl="0" indent="-285750">
                        <a:buFont typeface="Arial"/>
                        <a:buChar char="•"/>
                      </a:pPr>
                      <a:r>
                        <a:rPr lang="en-US" sz="1600" b="0" i="0" u="none" strike="noStrike" noProof="0" dirty="0">
                          <a:latin typeface="Abadi Extra Light"/>
                        </a:rPr>
                        <a:t>Modeling the way to react </a:t>
                      </a:r>
                      <a:endParaRPr lang="en-US" sz="1600" dirty="0">
                        <a:latin typeface="Abadi Extra Light"/>
                      </a:endParaRPr>
                    </a:p>
                  </a:txBody>
                  <a:tcPr/>
                </a:tc>
                <a:extLst>
                  <a:ext uri="{0D108BD9-81ED-4DB2-BD59-A6C34878D82A}">
                    <a16:rowId xmlns:a16="http://schemas.microsoft.com/office/drawing/2014/main" val="1263323643"/>
                  </a:ext>
                </a:extLst>
              </a:tr>
            </a:tbl>
          </a:graphicData>
        </a:graphic>
      </p:graphicFrame>
    </p:spTree>
    <p:extLst>
      <p:ext uri="{BB962C8B-B14F-4D97-AF65-F5344CB8AC3E}">
        <p14:creationId xmlns:p14="http://schemas.microsoft.com/office/powerpoint/2010/main" val="625227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4EA8FB2-C189-651A-3DAB-21A56F8A03E1}"/>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1559611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6251D-C776-2518-E014-008D93FA1C23}"/>
              </a:ext>
            </a:extLst>
          </p:cNvPr>
          <p:cNvSpPr>
            <a:spLocks noGrp="1"/>
          </p:cNvSpPr>
          <p:nvPr>
            <p:ph type="title" idx="4294967295"/>
          </p:nvPr>
        </p:nvSpPr>
        <p:spPr>
          <a:xfrm>
            <a:off x="1171571" y="915988"/>
            <a:ext cx="6799262" cy="994962"/>
          </a:xfrm>
          <a:ln>
            <a:solidFill>
              <a:schemeClr val="tx1"/>
            </a:solidFill>
          </a:ln>
        </p:spPr>
        <p:txBody>
          <a:bodyPr>
            <a:normAutofit fontScale="90000"/>
          </a:bodyPr>
          <a:lstStyle/>
          <a:p>
            <a:r>
              <a:rPr lang="en-US" sz="2000" dirty="0">
                <a:latin typeface="Abadi"/>
              </a:rPr>
              <a:t>Interview II: Question 5 Asks Leaders: To what extent is servant leadership a model that would be positively aligned with the goals, mission, values, and work culture inherent in your work setting.</a:t>
            </a:r>
            <a:endParaRPr lang="en-US"/>
          </a:p>
        </p:txBody>
      </p:sp>
      <p:sp>
        <p:nvSpPr>
          <p:cNvPr id="10" name="Content Placeholder 9">
            <a:extLst>
              <a:ext uri="{FF2B5EF4-FFF2-40B4-BE49-F238E27FC236}">
                <a16:creationId xmlns:a16="http://schemas.microsoft.com/office/drawing/2014/main" id="{9A18FB5F-2062-5A6E-5046-43A543C8785A}"/>
              </a:ext>
            </a:extLst>
          </p:cNvPr>
          <p:cNvSpPr>
            <a:spLocks noGrp="1"/>
          </p:cNvSpPr>
          <p:nvPr>
            <p:ph idx="4294967295"/>
          </p:nvPr>
        </p:nvSpPr>
        <p:spPr>
          <a:xfrm>
            <a:off x="1171571" y="2128783"/>
            <a:ext cx="6799262" cy="3887326"/>
          </a:xfrm>
        </p:spPr>
        <p:txBody>
          <a:bodyPr>
            <a:normAutofit fontScale="92500" lnSpcReduction="20000"/>
          </a:bodyPr>
          <a:lstStyle/>
          <a:p>
            <a:pPr>
              <a:buNone/>
            </a:pPr>
            <a:r>
              <a:rPr lang="en-US" sz="2000" dirty="0">
                <a:latin typeface="Abadi Extra Light"/>
              </a:rPr>
              <a:t>The leaders responded to this question covering the following areas:</a:t>
            </a:r>
            <a:endParaRPr lang="en-US" dirty="0">
              <a:latin typeface="Abadi Extra Light"/>
            </a:endParaRPr>
          </a:p>
          <a:p>
            <a:pPr>
              <a:buSzPct val="114999"/>
            </a:pPr>
            <a:r>
              <a:rPr lang="en-US" sz="2000" dirty="0">
                <a:latin typeface="Abadi Extra Light"/>
              </a:rPr>
              <a:t>Overall Alignment with Higher Education</a:t>
            </a:r>
            <a:endParaRPr lang="en-US" dirty="0">
              <a:latin typeface="Abadi Extra Light"/>
            </a:endParaRPr>
          </a:p>
          <a:p>
            <a:pPr>
              <a:buSzPct val="114999"/>
            </a:pPr>
            <a:r>
              <a:rPr lang="en-US" sz="2000" dirty="0">
                <a:latin typeface="Abadi Extra Light"/>
              </a:rPr>
              <a:t>Alignment with Compliance Based Units on Campus</a:t>
            </a:r>
            <a:endParaRPr lang="en-US" dirty="0">
              <a:latin typeface="Abadi Extra Light"/>
            </a:endParaRPr>
          </a:p>
          <a:p>
            <a:pPr>
              <a:buSzPct val="114999"/>
            </a:pPr>
            <a:r>
              <a:rPr lang="en-US" sz="2000" dirty="0">
                <a:latin typeface="Abadi Extra Light"/>
              </a:rPr>
              <a:t>A View through the lens of the University’s Strategic Plan</a:t>
            </a:r>
            <a:endParaRPr lang="en-US" dirty="0">
              <a:latin typeface="Abadi Extra Light"/>
            </a:endParaRPr>
          </a:p>
          <a:p>
            <a:pPr>
              <a:buSzPct val="114999"/>
            </a:pPr>
            <a:r>
              <a:rPr lang="en-US" sz="2000" dirty="0">
                <a:latin typeface="Abadi Extra Light"/>
              </a:rPr>
              <a:t>Implementation with External Groups</a:t>
            </a:r>
            <a:endParaRPr lang="en-US" dirty="0">
              <a:latin typeface="Abadi Extra Light"/>
            </a:endParaRPr>
          </a:p>
          <a:p>
            <a:pPr marL="0" indent="0">
              <a:buSzPct val="114999"/>
              <a:buNone/>
            </a:pPr>
            <a:r>
              <a:rPr lang="en-US" sz="2000" b="1" dirty="0">
                <a:latin typeface="Abadi Extra Light"/>
              </a:rPr>
              <a:t>Servant Leadership: Overall Alignment with Higher Education.</a:t>
            </a:r>
            <a:endParaRPr lang="en-US" b="1" dirty="0">
              <a:latin typeface="Abadi Extra Light"/>
            </a:endParaRPr>
          </a:p>
          <a:p>
            <a:pPr marL="0" indent="0">
              <a:buNone/>
            </a:pPr>
            <a:r>
              <a:rPr lang="en-US" sz="2000" dirty="0">
                <a:latin typeface="Abadi Extra Light"/>
              </a:rPr>
              <a:t>The majority of the leaders contend that servant </a:t>
            </a:r>
            <a:br>
              <a:rPr lang="en-US" sz="2000" dirty="0">
                <a:latin typeface="Abadi Extra Light"/>
              </a:rPr>
            </a:br>
            <a:r>
              <a:rPr lang="en-US" sz="2000" dirty="0">
                <a:latin typeface="Abadi Extra Light"/>
              </a:rPr>
              <a:t>leadership is a strong fit for a university setting. </a:t>
            </a:r>
            <a:br>
              <a:rPr lang="en-US" sz="2000" dirty="0">
                <a:latin typeface="Abadi Extra Light"/>
              </a:rPr>
            </a:br>
            <a:r>
              <a:rPr lang="en-US" sz="2000" dirty="0">
                <a:latin typeface="Abadi Extra Light"/>
              </a:rPr>
              <a:t>However, the responses to this question are </a:t>
            </a:r>
            <a:br>
              <a:rPr lang="en-US" sz="2000" dirty="0">
                <a:latin typeface="Abadi Extra Light"/>
              </a:rPr>
            </a:br>
            <a:r>
              <a:rPr lang="en-US" sz="2000" dirty="0">
                <a:latin typeface="Abadi Extra Light"/>
              </a:rPr>
              <a:t>quite layered and nuanced. This question is </a:t>
            </a:r>
            <a:br>
              <a:rPr lang="en-US" sz="2000" dirty="0">
                <a:latin typeface="Abadi Extra Light"/>
              </a:rPr>
            </a:br>
            <a:r>
              <a:rPr lang="en-US" sz="2000" dirty="0">
                <a:latin typeface="Abadi Extra Light"/>
              </a:rPr>
              <a:t>rooted in complexity as well as subjectivity in </a:t>
            </a:r>
            <a:br>
              <a:rPr lang="en-US" sz="2000" dirty="0">
                <a:latin typeface="Abadi Extra Light"/>
              </a:rPr>
            </a:br>
            <a:r>
              <a:rPr lang="en-US" sz="2000" dirty="0">
                <a:latin typeface="Abadi Extra Light"/>
              </a:rPr>
              <a:t>terms of the lens of the leaders and depending </a:t>
            </a:r>
            <a:br>
              <a:rPr lang="en-US" sz="2000" dirty="0">
                <a:latin typeface="Abadi Extra Light"/>
              </a:rPr>
            </a:br>
            <a:r>
              <a:rPr lang="en-US" sz="2000" dirty="0">
                <a:latin typeface="Abadi Extra Light"/>
              </a:rPr>
              <a:t>on the mission as well as the purpose of the </a:t>
            </a:r>
            <a:br>
              <a:rPr lang="en-US" sz="2000" dirty="0">
                <a:latin typeface="Abadi Extra Light"/>
              </a:rPr>
            </a:br>
            <a:r>
              <a:rPr lang="en-US" sz="2000" dirty="0">
                <a:latin typeface="Abadi Extra Light"/>
              </a:rPr>
              <a:t>leader’s immediate work group and overall unit.</a:t>
            </a:r>
            <a:endParaRPr lang="en-US" dirty="0">
              <a:latin typeface="Abadi Extra Light"/>
            </a:endParaRPr>
          </a:p>
        </p:txBody>
      </p:sp>
      <p:pic>
        <p:nvPicPr>
          <p:cNvPr id="4" name="Picture 4" descr="A picture containing logo&#10;&#10;Description automatically generated">
            <a:extLst>
              <a:ext uri="{FF2B5EF4-FFF2-40B4-BE49-F238E27FC236}">
                <a16:creationId xmlns:a16="http://schemas.microsoft.com/office/drawing/2014/main" id="{88E4E101-52E4-F143-B5D3-8451A7AE6E2F}"/>
              </a:ext>
            </a:extLst>
          </p:cNvPr>
          <p:cNvPicPr>
            <a:picLocks noChangeAspect="1"/>
          </p:cNvPicPr>
          <p:nvPr/>
        </p:nvPicPr>
        <p:blipFill>
          <a:blip r:embed="rId2"/>
          <a:stretch>
            <a:fillRect/>
          </a:stretch>
        </p:blipFill>
        <p:spPr>
          <a:xfrm>
            <a:off x="5847008" y="4069725"/>
            <a:ext cx="2509964" cy="1946384"/>
          </a:xfrm>
          <a:prstGeom prst="rect">
            <a:avLst/>
          </a:prstGeom>
        </p:spPr>
      </p:pic>
    </p:spTree>
    <p:extLst>
      <p:ext uri="{BB962C8B-B14F-4D97-AF65-F5344CB8AC3E}">
        <p14:creationId xmlns:p14="http://schemas.microsoft.com/office/powerpoint/2010/main" val="4251418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C2F856A5-339F-7054-584F-F5BB6FFD850D}"/>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50278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FE7C2-9F1C-159F-2F98-DC637B6C16FB}"/>
              </a:ext>
            </a:extLst>
          </p:cNvPr>
          <p:cNvSpPr>
            <a:spLocks noGrp="1"/>
          </p:cNvSpPr>
          <p:nvPr>
            <p:ph type="ctrTitle"/>
          </p:nvPr>
        </p:nvSpPr>
        <p:spPr/>
        <p:txBody>
          <a:bodyPr/>
          <a:lstStyle/>
          <a:p>
            <a:r>
              <a:rPr lang="en-US" sz="2800">
                <a:latin typeface="Abadi"/>
              </a:rPr>
              <a:t>Part II Examining </a:t>
            </a:r>
            <a:r>
              <a:rPr lang="en-US" sz="2800" dirty="0">
                <a:latin typeface="Abadi"/>
              </a:rPr>
              <a:t>Servant Leadership Behaviors  In Higher Education:</a:t>
            </a:r>
            <a:endParaRPr lang="en-US" sz="2800" dirty="0"/>
          </a:p>
        </p:txBody>
      </p:sp>
      <p:sp>
        <p:nvSpPr>
          <p:cNvPr id="3" name="Subtitle 2">
            <a:extLst>
              <a:ext uri="{FF2B5EF4-FFF2-40B4-BE49-F238E27FC236}">
                <a16:creationId xmlns:a16="http://schemas.microsoft.com/office/drawing/2014/main" id="{164BE705-7393-786D-4179-378FDB9D96EE}"/>
              </a:ext>
            </a:extLst>
          </p:cNvPr>
          <p:cNvSpPr>
            <a:spLocks noGrp="1"/>
          </p:cNvSpPr>
          <p:nvPr>
            <p:ph type="subTitle" idx="1"/>
          </p:nvPr>
        </p:nvSpPr>
        <p:spPr/>
        <p:txBody>
          <a:bodyPr/>
          <a:lstStyle/>
          <a:p>
            <a:r>
              <a:rPr lang="en-US" dirty="0">
                <a:latin typeface="Abadi Extra Light"/>
              </a:rPr>
              <a:t>Exploration of a Compassion-based Leadership Model Through The Lens of University Leaders</a:t>
            </a:r>
          </a:p>
        </p:txBody>
      </p:sp>
    </p:spTree>
    <p:extLst>
      <p:ext uri="{BB962C8B-B14F-4D97-AF65-F5344CB8AC3E}">
        <p14:creationId xmlns:p14="http://schemas.microsoft.com/office/powerpoint/2010/main" val="591782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6251D-C776-2518-E014-008D93FA1C23}"/>
              </a:ext>
            </a:extLst>
          </p:cNvPr>
          <p:cNvSpPr>
            <a:spLocks noGrp="1"/>
          </p:cNvSpPr>
          <p:nvPr>
            <p:ph type="title" idx="4294967295"/>
          </p:nvPr>
        </p:nvSpPr>
        <p:spPr>
          <a:xfrm>
            <a:off x="1171571" y="915988"/>
            <a:ext cx="6799262" cy="994962"/>
          </a:xfrm>
          <a:ln>
            <a:solidFill>
              <a:schemeClr val="tx1"/>
            </a:solidFill>
          </a:ln>
        </p:spPr>
        <p:txBody>
          <a:bodyPr>
            <a:normAutofit/>
          </a:bodyPr>
          <a:lstStyle/>
          <a:p>
            <a:r>
              <a:rPr lang="en-US" sz="2000" dirty="0">
                <a:latin typeface="Abadi"/>
              </a:rPr>
              <a:t>Interview II: Question 6 Asks Leaders: Tell me about a specific time when you provided support to a direct report.</a:t>
            </a:r>
            <a:endParaRPr lang="en-US"/>
          </a:p>
        </p:txBody>
      </p:sp>
      <p:sp>
        <p:nvSpPr>
          <p:cNvPr id="10" name="Content Placeholder 9">
            <a:extLst>
              <a:ext uri="{FF2B5EF4-FFF2-40B4-BE49-F238E27FC236}">
                <a16:creationId xmlns:a16="http://schemas.microsoft.com/office/drawing/2014/main" id="{9A18FB5F-2062-5A6E-5046-43A543C8785A}"/>
              </a:ext>
            </a:extLst>
          </p:cNvPr>
          <p:cNvSpPr>
            <a:spLocks noGrp="1"/>
          </p:cNvSpPr>
          <p:nvPr>
            <p:ph idx="4294967295"/>
          </p:nvPr>
        </p:nvSpPr>
        <p:spPr>
          <a:xfrm>
            <a:off x="1171571" y="2128783"/>
            <a:ext cx="6799262" cy="1916405"/>
          </a:xfrm>
        </p:spPr>
        <p:txBody>
          <a:bodyPr>
            <a:normAutofit/>
          </a:bodyPr>
          <a:lstStyle/>
          <a:p>
            <a:pPr marL="0" indent="0">
              <a:spcBef>
                <a:spcPts val="1400"/>
              </a:spcBef>
              <a:buNone/>
            </a:pPr>
            <a:r>
              <a:rPr lang="en-US" sz="2000" dirty="0">
                <a:latin typeface="Abadi Extra Light"/>
              </a:rPr>
              <a:t>The literature and empirical studies show that servant leadership nurtures the emotional well-being of employees due to the creation of a positive and psychologically safe work environment created (Jit et al., 2017;  Black, 2010; Jaramillo et al., 2009; </a:t>
            </a:r>
            <a:r>
              <a:rPr lang="en-US" sz="2000" dirty="0" err="1">
                <a:latin typeface="Abadi Extra Light"/>
              </a:rPr>
              <a:t>Nuebert</a:t>
            </a:r>
            <a:r>
              <a:rPr lang="en-US" sz="2000" dirty="0">
                <a:latin typeface="Abadi Extra Light"/>
              </a:rPr>
              <a:t> et al., 2008).   </a:t>
            </a:r>
          </a:p>
          <a:p>
            <a:pPr marL="0" indent="0">
              <a:spcBef>
                <a:spcPts val="1400"/>
              </a:spcBef>
              <a:buNone/>
            </a:pPr>
            <a:endParaRPr lang="en-US" sz="2000" dirty="0">
              <a:latin typeface="Abadi Extra Light"/>
            </a:endParaRPr>
          </a:p>
        </p:txBody>
      </p:sp>
      <p:pic>
        <p:nvPicPr>
          <p:cNvPr id="3" name="Picture 4" descr="Diagram, logo, company name&#10;&#10;Description automatically generated">
            <a:extLst>
              <a:ext uri="{FF2B5EF4-FFF2-40B4-BE49-F238E27FC236}">
                <a16:creationId xmlns:a16="http://schemas.microsoft.com/office/drawing/2014/main" id="{89D73849-412E-F9A5-6A5F-EF550EC531A6}"/>
              </a:ext>
            </a:extLst>
          </p:cNvPr>
          <p:cNvPicPr>
            <a:picLocks noChangeAspect="1"/>
          </p:cNvPicPr>
          <p:nvPr/>
        </p:nvPicPr>
        <p:blipFill rotWithShape="1">
          <a:blip r:embed="rId2"/>
          <a:srcRect l="5379" r="6112" b="14458"/>
          <a:stretch/>
        </p:blipFill>
        <p:spPr>
          <a:xfrm>
            <a:off x="5935556" y="3909565"/>
            <a:ext cx="2427972" cy="1907493"/>
          </a:xfrm>
          <a:prstGeom prst="rect">
            <a:avLst/>
          </a:prstGeom>
        </p:spPr>
      </p:pic>
      <p:sp>
        <p:nvSpPr>
          <p:cNvPr id="6" name="Content Placeholder 9">
            <a:extLst>
              <a:ext uri="{FF2B5EF4-FFF2-40B4-BE49-F238E27FC236}">
                <a16:creationId xmlns:a16="http://schemas.microsoft.com/office/drawing/2014/main" id="{F7EE4E8E-1274-EF8F-C069-4C0C714AD0C6}"/>
              </a:ext>
            </a:extLst>
          </p:cNvPr>
          <p:cNvSpPr txBox="1">
            <a:spLocks/>
          </p:cNvSpPr>
          <p:nvPr/>
        </p:nvSpPr>
        <p:spPr>
          <a:xfrm>
            <a:off x="1169782" y="3789542"/>
            <a:ext cx="4761302" cy="2600192"/>
          </a:xfrm>
          <a:prstGeom prst="rect">
            <a:avLst/>
          </a:prstGeom>
        </p:spPr>
        <p:txBody>
          <a:bodyPr vert="horz" lIns="91440" tIns="45720" rIns="91440" bIns="45720" rtlCol="0" anchor="t">
            <a:normAutofit fontScale="925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Abadi Extra Light" panose="020B0204020104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Abadi Extra Light" panose="020B0204020104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Abadi Extra Light" panose="020B0204020104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Abadi Extra Light" panose="020B0204020104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Abadi Extra Light" panose="020B0204020104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nSpc>
                <a:spcPct val="110000"/>
              </a:lnSpc>
              <a:spcBef>
                <a:spcPts val="1400"/>
              </a:spcBef>
              <a:buFont typeface="Arial"/>
              <a:buNone/>
            </a:pPr>
            <a:r>
              <a:rPr lang="en-US" sz="2000" dirty="0">
                <a:latin typeface="Abadi Extra Light"/>
              </a:rPr>
              <a:t>Each leader in this study was able to recall a specific instance where they provided emotional support to direct reports.  The answers ranged from stepping in to provide day-to-day support to intervening in sensitive situations to mitigating emergencies to advocating for training and resources for staff. </a:t>
            </a:r>
            <a:endParaRPr lang="en-US" sz="2000">
              <a:latin typeface="Abadi Extra Light"/>
            </a:endParaRPr>
          </a:p>
          <a:p>
            <a:pPr marL="0" indent="0">
              <a:lnSpc>
                <a:spcPct val="110000"/>
              </a:lnSpc>
              <a:spcBef>
                <a:spcPts val="1400"/>
              </a:spcBef>
              <a:buFont typeface="Arial"/>
              <a:buNone/>
            </a:pPr>
            <a:endParaRPr lang="en-US" sz="2000" dirty="0"/>
          </a:p>
        </p:txBody>
      </p:sp>
    </p:spTree>
    <p:extLst>
      <p:ext uri="{BB962C8B-B14F-4D97-AF65-F5344CB8AC3E}">
        <p14:creationId xmlns:p14="http://schemas.microsoft.com/office/powerpoint/2010/main" val="3196365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6251D-C776-2518-E014-008D93FA1C23}"/>
              </a:ext>
            </a:extLst>
          </p:cNvPr>
          <p:cNvSpPr>
            <a:spLocks noGrp="1"/>
          </p:cNvSpPr>
          <p:nvPr>
            <p:ph type="title" idx="4294967295"/>
          </p:nvPr>
        </p:nvSpPr>
        <p:spPr>
          <a:xfrm>
            <a:off x="1171571" y="915988"/>
            <a:ext cx="6799262" cy="994962"/>
          </a:xfrm>
          <a:ln>
            <a:solidFill>
              <a:schemeClr val="tx1"/>
            </a:solidFill>
          </a:ln>
        </p:spPr>
        <p:txBody>
          <a:bodyPr>
            <a:normAutofit/>
          </a:bodyPr>
          <a:lstStyle/>
          <a:p>
            <a:r>
              <a:rPr lang="en-US" sz="2000" dirty="0">
                <a:latin typeface="Abadi"/>
              </a:rPr>
              <a:t>Interview II: Question 6 Asks Leaders: Tell me about a specific time when you provided support to a direct report.</a:t>
            </a:r>
            <a:endParaRPr lang="en-US"/>
          </a:p>
        </p:txBody>
      </p:sp>
      <p:graphicFrame>
        <p:nvGraphicFramePr>
          <p:cNvPr id="4" name="Table 4">
            <a:extLst>
              <a:ext uri="{FF2B5EF4-FFF2-40B4-BE49-F238E27FC236}">
                <a16:creationId xmlns:a16="http://schemas.microsoft.com/office/drawing/2014/main" id="{52BE10B3-A0C2-003E-EB49-FA84E1434045}"/>
              </a:ext>
            </a:extLst>
          </p:cNvPr>
          <p:cNvGraphicFramePr>
            <a:graphicFrameLocks noGrp="1"/>
          </p:cNvGraphicFramePr>
          <p:nvPr>
            <p:ph idx="4294967295"/>
          </p:nvPr>
        </p:nvGraphicFramePr>
        <p:xfrm>
          <a:off x="1176338" y="2490788"/>
          <a:ext cx="6799260" cy="3474720"/>
        </p:xfrm>
        <a:graphic>
          <a:graphicData uri="http://schemas.openxmlformats.org/drawingml/2006/table">
            <a:tbl>
              <a:tblPr firstRow="1" bandRow="1">
                <a:tableStyleId>{5940675A-B579-460E-94D1-54222C63F5DA}</a:tableStyleId>
              </a:tblPr>
              <a:tblGrid>
                <a:gridCol w="2266420">
                  <a:extLst>
                    <a:ext uri="{9D8B030D-6E8A-4147-A177-3AD203B41FA5}">
                      <a16:colId xmlns:a16="http://schemas.microsoft.com/office/drawing/2014/main" val="1868956664"/>
                    </a:ext>
                  </a:extLst>
                </a:gridCol>
                <a:gridCol w="2266420">
                  <a:extLst>
                    <a:ext uri="{9D8B030D-6E8A-4147-A177-3AD203B41FA5}">
                      <a16:colId xmlns:a16="http://schemas.microsoft.com/office/drawing/2014/main" val="3180719061"/>
                    </a:ext>
                  </a:extLst>
                </a:gridCol>
                <a:gridCol w="2266420">
                  <a:extLst>
                    <a:ext uri="{9D8B030D-6E8A-4147-A177-3AD203B41FA5}">
                      <a16:colId xmlns:a16="http://schemas.microsoft.com/office/drawing/2014/main" val="214903992"/>
                    </a:ext>
                  </a:extLst>
                </a:gridCol>
              </a:tblGrid>
              <a:tr h="370840">
                <a:tc>
                  <a:txBody>
                    <a:bodyPr/>
                    <a:lstStyle/>
                    <a:p>
                      <a:pPr lvl="0">
                        <a:buNone/>
                      </a:pPr>
                      <a:r>
                        <a:rPr lang="en-US" sz="1800" b="1" u="none" strike="noStrike" noProof="0" dirty="0">
                          <a:latin typeface="Abadi Extra Light"/>
                        </a:rPr>
                        <a:t>Providing Daily Support and Emergency Interventions</a:t>
                      </a:r>
                      <a:endParaRPr lang="en-US" b="1">
                        <a:latin typeface="Abadi Extra Light"/>
                      </a:endParaRPr>
                    </a:p>
                  </a:txBody>
                  <a:tcPr>
                    <a:solidFill>
                      <a:srgbClr val="92D050"/>
                    </a:solidFill>
                  </a:tcPr>
                </a:tc>
                <a:tc>
                  <a:txBody>
                    <a:bodyPr/>
                    <a:lstStyle/>
                    <a:p>
                      <a:pPr lvl="0" algn="l">
                        <a:lnSpc>
                          <a:spcPct val="100000"/>
                        </a:lnSpc>
                        <a:spcBef>
                          <a:spcPts val="0"/>
                        </a:spcBef>
                        <a:spcAft>
                          <a:spcPts val="0"/>
                        </a:spcAft>
                        <a:buNone/>
                      </a:pPr>
                      <a:r>
                        <a:rPr lang="en-US" sz="1800" b="1" u="none" strike="noStrike" noProof="0" dirty="0">
                          <a:latin typeface="Abadi Extra Light"/>
                        </a:rPr>
                        <a:t>Troubleshooting, Preventing Burnout and Advocating for Staff Resources </a:t>
                      </a:r>
                      <a:endParaRPr lang="en-US" b="1">
                        <a:latin typeface="Abadi Extra Light"/>
                      </a:endParaRPr>
                    </a:p>
                  </a:txBody>
                  <a:tcPr>
                    <a:solidFill>
                      <a:srgbClr val="92D050"/>
                    </a:solidFill>
                  </a:tcPr>
                </a:tc>
                <a:tc>
                  <a:txBody>
                    <a:bodyPr/>
                    <a:lstStyle/>
                    <a:p>
                      <a:pPr lvl="0" algn="l">
                        <a:lnSpc>
                          <a:spcPct val="100000"/>
                        </a:lnSpc>
                        <a:spcBef>
                          <a:spcPts val="0"/>
                        </a:spcBef>
                        <a:spcAft>
                          <a:spcPts val="0"/>
                        </a:spcAft>
                        <a:buNone/>
                      </a:pPr>
                      <a:r>
                        <a:rPr lang="en-US" sz="1800" b="1" u="none" strike="noStrike" noProof="0" dirty="0">
                          <a:latin typeface="Abadi Extra Light"/>
                        </a:rPr>
                        <a:t>Training and Development of Staff </a:t>
                      </a:r>
                      <a:endParaRPr lang="en-US" b="1">
                        <a:latin typeface="Abadi Extra Light"/>
                      </a:endParaRPr>
                    </a:p>
                  </a:txBody>
                  <a:tcPr>
                    <a:solidFill>
                      <a:srgbClr val="92D050"/>
                    </a:solidFill>
                  </a:tcPr>
                </a:tc>
                <a:extLst>
                  <a:ext uri="{0D108BD9-81ED-4DB2-BD59-A6C34878D82A}">
                    <a16:rowId xmlns:a16="http://schemas.microsoft.com/office/drawing/2014/main" val="3556534334"/>
                  </a:ext>
                </a:extLst>
              </a:tr>
              <a:tr h="370840">
                <a:tc>
                  <a:txBody>
                    <a:bodyPr/>
                    <a:lstStyle/>
                    <a:p>
                      <a:pPr marL="285750" lvl="0" indent="-285750" algn="l">
                        <a:lnSpc>
                          <a:spcPct val="100000"/>
                        </a:lnSpc>
                        <a:spcBef>
                          <a:spcPts val="0"/>
                        </a:spcBef>
                        <a:spcAft>
                          <a:spcPts val="0"/>
                        </a:spcAft>
                        <a:buFont typeface="Arial"/>
                        <a:buChar char="•"/>
                      </a:pPr>
                      <a:r>
                        <a:rPr lang="en-US" sz="1800" u="none" strike="noStrike" noProof="0" dirty="0">
                          <a:latin typeface="Abadi Extra Light"/>
                        </a:rPr>
                        <a:t>Day to Day Support  </a:t>
                      </a:r>
                      <a:endParaRPr lang="en-US">
                        <a:latin typeface="Abadi Extra Light"/>
                      </a:endParaRPr>
                    </a:p>
                    <a:p>
                      <a:pPr marL="285750" lvl="0" indent="-285750" algn="l">
                        <a:lnSpc>
                          <a:spcPct val="100000"/>
                        </a:lnSpc>
                        <a:spcBef>
                          <a:spcPts val="0"/>
                        </a:spcBef>
                        <a:spcAft>
                          <a:spcPts val="0"/>
                        </a:spcAft>
                        <a:buFont typeface="Arial"/>
                        <a:buChar char="•"/>
                      </a:pPr>
                      <a:r>
                        <a:rPr lang="en-US" sz="1800" u="none" strike="noStrike" noProof="0" dirty="0">
                          <a:latin typeface="Abadi Extra Light"/>
                        </a:rPr>
                        <a:t>Emergency Interventions  </a:t>
                      </a:r>
                      <a:endParaRPr lang="en-US">
                        <a:latin typeface="Abadi Extra Light"/>
                      </a:endParaRPr>
                    </a:p>
                    <a:p>
                      <a:pPr marL="285750" lvl="0" indent="-285750">
                        <a:buFont typeface="Arial"/>
                        <a:buChar char="•"/>
                      </a:pPr>
                      <a:r>
                        <a:rPr lang="en-US" sz="1800" u="none" strike="noStrike" noProof="0" dirty="0">
                          <a:latin typeface="Abadi Extra Light"/>
                        </a:rPr>
                        <a:t>Support During Employee Health Crises </a:t>
                      </a:r>
                      <a:endParaRPr lang="en-US">
                        <a:latin typeface="Abadi Extra Light"/>
                      </a:endParaRPr>
                    </a:p>
                  </a:txBody>
                  <a:tcPr/>
                </a:tc>
                <a:tc>
                  <a:txBody>
                    <a:bodyPr/>
                    <a:lstStyle/>
                    <a:p>
                      <a:pPr marL="285750" lvl="0" indent="-285750" algn="l">
                        <a:lnSpc>
                          <a:spcPct val="100000"/>
                        </a:lnSpc>
                        <a:spcBef>
                          <a:spcPts val="0"/>
                        </a:spcBef>
                        <a:spcAft>
                          <a:spcPts val="0"/>
                        </a:spcAft>
                        <a:buFont typeface="Arial"/>
                        <a:buChar char="•"/>
                      </a:pPr>
                      <a:r>
                        <a:rPr lang="en-US" sz="1800" u="none" strike="noStrike" noProof="0" dirty="0">
                          <a:latin typeface="Abadi Extra Light"/>
                        </a:rPr>
                        <a:t>Promoting Work Life Balance  </a:t>
                      </a:r>
                      <a:endParaRPr lang="en-US">
                        <a:latin typeface="Abadi Extra Light"/>
                      </a:endParaRPr>
                    </a:p>
                    <a:p>
                      <a:pPr marL="285750" lvl="0" indent="-285750" algn="l">
                        <a:lnSpc>
                          <a:spcPct val="100000"/>
                        </a:lnSpc>
                        <a:spcBef>
                          <a:spcPts val="0"/>
                        </a:spcBef>
                        <a:spcAft>
                          <a:spcPts val="0"/>
                        </a:spcAft>
                        <a:buFont typeface="Arial"/>
                        <a:buChar char="•"/>
                      </a:pPr>
                      <a:r>
                        <a:rPr lang="en-US" sz="1800" u="none" strike="noStrike" noProof="0" dirty="0">
                          <a:latin typeface="Abadi Extra Light"/>
                        </a:rPr>
                        <a:t>Preventing Burn Out  </a:t>
                      </a:r>
                      <a:endParaRPr lang="en-US">
                        <a:latin typeface="Abadi Extra Light"/>
                      </a:endParaRPr>
                    </a:p>
                    <a:p>
                      <a:pPr marL="285750" lvl="0" indent="-285750">
                        <a:buFont typeface="Arial"/>
                        <a:buChar char="•"/>
                      </a:pPr>
                      <a:r>
                        <a:rPr lang="en-US" sz="1800" u="none" strike="noStrike" noProof="0" dirty="0">
                          <a:latin typeface="Abadi Extra Light"/>
                        </a:rPr>
                        <a:t>Advocating for Improved Resources </a:t>
                      </a:r>
                      <a:endParaRPr lang="en-US">
                        <a:latin typeface="Abadi Extra Light"/>
                      </a:endParaRPr>
                    </a:p>
                  </a:txBody>
                  <a:tcPr/>
                </a:tc>
                <a:tc>
                  <a:txBody>
                    <a:bodyPr/>
                    <a:lstStyle/>
                    <a:p>
                      <a:pPr marL="285750" lvl="0" indent="-285750" algn="l">
                        <a:lnSpc>
                          <a:spcPct val="100000"/>
                        </a:lnSpc>
                        <a:spcBef>
                          <a:spcPts val="0"/>
                        </a:spcBef>
                        <a:spcAft>
                          <a:spcPts val="0"/>
                        </a:spcAft>
                        <a:buFont typeface="Arial"/>
                        <a:buChar char="•"/>
                      </a:pPr>
                      <a:r>
                        <a:rPr lang="en-US" sz="1800" u="none" strike="noStrike" noProof="0" dirty="0">
                          <a:latin typeface="Abadi Extra Light"/>
                        </a:rPr>
                        <a:t>New Employee Onboarding Support  </a:t>
                      </a:r>
                      <a:endParaRPr lang="en-US">
                        <a:latin typeface="Abadi Extra Light"/>
                      </a:endParaRPr>
                    </a:p>
                    <a:p>
                      <a:pPr marL="285750" lvl="0" indent="-285750">
                        <a:buFont typeface="Arial"/>
                        <a:buChar char="•"/>
                      </a:pPr>
                      <a:r>
                        <a:rPr lang="en-US" sz="1800" u="none" strike="noStrike" noProof="0" dirty="0">
                          <a:latin typeface="Abadi Extra Light"/>
                        </a:rPr>
                        <a:t>Identifying and Encouraging (DEIB) Professional Development Opportunities</a:t>
                      </a:r>
                      <a:endParaRPr lang="en-US">
                        <a:latin typeface="Abadi Extra Light"/>
                      </a:endParaRPr>
                    </a:p>
                  </a:txBody>
                  <a:tcPr/>
                </a:tc>
                <a:extLst>
                  <a:ext uri="{0D108BD9-81ED-4DB2-BD59-A6C34878D82A}">
                    <a16:rowId xmlns:a16="http://schemas.microsoft.com/office/drawing/2014/main" val="645344048"/>
                  </a:ext>
                </a:extLst>
              </a:tr>
            </a:tbl>
          </a:graphicData>
        </a:graphic>
      </p:graphicFrame>
      <p:sp>
        <p:nvSpPr>
          <p:cNvPr id="5" name="TextBox 4">
            <a:extLst>
              <a:ext uri="{FF2B5EF4-FFF2-40B4-BE49-F238E27FC236}">
                <a16:creationId xmlns:a16="http://schemas.microsoft.com/office/drawing/2014/main" id="{8D686D89-8527-6E2D-244E-8E4EBB612574}"/>
              </a:ext>
            </a:extLst>
          </p:cNvPr>
          <p:cNvSpPr txBox="1"/>
          <p:nvPr/>
        </p:nvSpPr>
        <p:spPr>
          <a:xfrm>
            <a:off x="1175848" y="2087566"/>
            <a:ext cx="679230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badi"/>
                <a:cs typeface="Times New Roman"/>
              </a:rPr>
              <a:t>Leaders Provide Support to Direct Reports in a Multitude of Ways </a:t>
            </a:r>
          </a:p>
          <a:p>
            <a:endParaRPr lang="en-US" dirty="0">
              <a:latin typeface="Abadi"/>
            </a:endParaRPr>
          </a:p>
        </p:txBody>
      </p:sp>
    </p:spTree>
    <p:extLst>
      <p:ext uri="{BB962C8B-B14F-4D97-AF65-F5344CB8AC3E}">
        <p14:creationId xmlns:p14="http://schemas.microsoft.com/office/powerpoint/2010/main" val="3712287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0371352E-B5FB-773E-2D24-D660295CE00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7996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6251D-C776-2518-E014-008D93FA1C23}"/>
              </a:ext>
            </a:extLst>
          </p:cNvPr>
          <p:cNvSpPr>
            <a:spLocks noGrp="1"/>
          </p:cNvSpPr>
          <p:nvPr>
            <p:ph type="title" idx="4294967295"/>
          </p:nvPr>
        </p:nvSpPr>
        <p:spPr>
          <a:xfrm>
            <a:off x="1171571" y="915988"/>
            <a:ext cx="6799262" cy="994962"/>
          </a:xfrm>
          <a:ln>
            <a:solidFill>
              <a:schemeClr val="tx1"/>
            </a:solidFill>
          </a:ln>
        </p:spPr>
        <p:txBody>
          <a:bodyPr>
            <a:normAutofit fontScale="90000"/>
          </a:bodyPr>
          <a:lstStyle/>
          <a:p>
            <a:r>
              <a:rPr lang="en-US" sz="2000">
                <a:latin typeface="Abadi"/>
              </a:rPr>
              <a:t>Interview II: Question 7 Asks Leaders: If I spoke with past and current direct reports, how would they describe </a:t>
            </a:r>
            <a:br>
              <a:rPr lang="en-US" sz="2000">
                <a:latin typeface="Abadi"/>
              </a:rPr>
            </a:br>
            <a:r>
              <a:rPr lang="en-US" sz="2000">
                <a:latin typeface="Abadi"/>
              </a:rPr>
              <a:t>your </a:t>
            </a:r>
            <a:r>
              <a:rPr lang="en-US" sz="2000" dirty="0">
                <a:latin typeface="Abadi"/>
              </a:rPr>
              <a:t>leadership style?</a:t>
            </a:r>
            <a:endParaRPr lang="en-US"/>
          </a:p>
        </p:txBody>
      </p:sp>
      <p:sp>
        <p:nvSpPr>
          <p:cNvPr id="10" name="Content Placeholder 9">
            <a:extLst>
              <a:ext uri="{FF2B5EF4-FFF2-40B4-BE49-F238E27FC236}">
                <a16:creationId xmlns:a16="http://schemas.microsoft.com/office/drawing/2014/main" id="{9A18FB5F-2062-5A6E-5046-43A543C8785A}"/>
              </a:ext>
            </a:extLst>
          </p:cNvPr>
          <p:cNvSpPr>
            <a:spLocks noGrp="1"/>
          </p:cNvSpPr>
          <p:nvPr>
            <p:ph idx="4294967295"/>
          </p:nvPr>
        </p:nvSpPr>
        <p:spPr>
          <a:xfrm>
            <a:off x="849789" y="2048337"/>
            <a:ext cx="7322158" cy="4410224"/>
          </a:xfrm>
        </p:spPr>
        <p:txBody>
          <a:bodyPr>
            <a:normAutofit fontScale="77500" lnSpcReduction="20000"/>
          </a:bodyPr>
          <a:lstStyle/>
          <a:p>
            <a:pPr marL="0" indent="0">
              <a:lnSpc>
                <a:spcPct val="120000"/>
              </a:lnSpc>
              <a:spcBef>
                <a:spcPts val="0"/>
              </a:spcBef>
              <a:spcAft>
                <a:spcPts val="0"/>
              </a:spcAft>
              <a:buNone/>
            </a:pPr>
            <a:r>
              <a:rPr lang="en-US" sz="2000" dirty="0">
                <a:latin typeface="Abadi Extra Light"/>
              </a:rPr>
              <a:t>With its people centered focus, servant leadership fosters an ethical workplace and a culture of trust (Burton et al., 2017). Each of the leaders were asked how they felt their team would describe their leadership style. The following word cloud was created with the words supplied by the leaders.</a:t>
            </a:r>
            <a:endParaRPr lang="en-US" dirty="0"/>
          </a:p>
          <a:p>
            <a:pPr marL="0" indent="0">
              <a:lnSpc>
                <a:spcPct val="120000"/>
              </a:lnSpc>
              <a:spcBef>
                <a:spcPts val="0"/>
              </a:spcBef>
              <a:spcAft>
                <a:spcPts val="0"/>
              </a:spcAft>
              <a:buNone/>
            </a:pPr>
            <a:endParaRPr lang="en-US" sz="2000" dirty="0">
              <a:latin typeface="Abadi Extra Light"/>
            </a:endParaRPr>
          </a:p>
          <a:p>
            <a:pPr marL="0" indent="0">
              <a:lnSpc>
                <a:spcPct val="120000"/>
              </a:lnSpc>
              <a:spcBef>
                <a:spcPts val="0"/>
              </a:spcBef>
              <a:spcAft>
                <a:spcPts val="0"/>
              </a:spcAft>
              <a:buNone/>
            </a:pPr>
            <a:r>
              <a:rPr lang="en-US" sz="2000" dirty="0">
                <a:latin typeface="Abadi Extra Light"/>
              </a:rPr>
              <a:t>The leaders shared insights regarding how they feel their staff would describe how they actually lead their respective teams, covering the following categories of leadership: </a:t>
            </a:r>
            <a:endParaRPr lang="en-US"/>
          </a:p>
          <a:p>
            <a:pPr marL="731520" indent="-342900">
              <a:lnSpc>
                <a:spcPct val="120000"/>
              </a:lnSpc>
              <a:spcBef>
                <a:spcPts val="0"/>
              </a:spcBef>
              <a:spcAft>
                <a:spcPts val="0"/>
              </a:spcAft>
            </a:pPr>
            <a:r>
              <a:rPr lang="en-US" sz="2000" dirty="0">
                <a:latin typeface="Abadi Extra Light"/>
              </a:rPr>
              <a:t>Approachability </a:t>
            </a:r>
            <a:endParaRPr lang="en-US" sz="2000" dirty="0"/>
          </a:p>
          <a:p>
            <a:pPr marL="731520" indent="-342900">
              <a:lnSpc>
                <a:spcPct val="120000"/>
              </a:lnSpc>
              <a:spcBef>
                <a:spcPts val="0"/>
              </a:spcBef>
              <a:spcAft>
                <a:spcPts val="0"/>
              </a:spcAft>
            </a:pPr>
            <a:r>
              <a:rPr lang="en-US" sz="2000" dirty="0">
                <a:latin typeface="Abadi Extra Light"/>
              </a:rPr>
              <a:t>Providing Support</a:t>
            </a:r>
            <a:endParaRPr lang="en-US" dirty="0">
              <a:latin typeface="Abadi Extra Light"/>
            </a:endParaRPr>
          </a:p>
          <a:p>
            <a:pPr marL="731520" indent="-342900">
              <a:lnSpc>
                <a:spcPct val="120000"/>
              </a:lnSpc>
              <a:spcBef>
                <a:spcPts val="0"/>
              </a:spcBef>
              <a:spcAft>
                <a:spcPts val="0"/>
              </a:spcAft>
            </a:pPr>
            <a:r>
              <a:rPr lang="en-US" sz="2000" dirty="0">
                <a:latin typeface="Abadi Extra Light"/>
              </a:rPr>
              <a:t>Producing Results </a:t>
            </a:r>
            <a:endParaRPr lang="en-US" dirty="0">
              <a:latin typeface="Abadi Extra Light"/>
            </a:endParaRPr>
          </a:p>
          <a:p>
            <a:pPr marL="731520" indent="-342900">
              <a:lnSpc>
                <a:spcPct val="120000"/>
              </a:lnSpc>
              <a:spcBef>
                <a:spcPts val="0"/>
              </a:spcBef>
              <a:spcAft>
                <a:spcPts val="0"/>
              </a:spcAft>
            </a:pPr>
            <a:r>
              <a:rPr lang="en-US" sz="2000" dirty="0">
                <a:latin typeface="Abadi Extra Light"/>
              </a:rPr>
              <a:t>Taking In Too Much </a:t>
            </a:r>
            <a:endParaRPr lang="en-US" dirty="0">
              <a:latin typeface="Abadi Extra Light"/>
            </a:endParaRPr>
          </a:p>
          <a:p>
            <a:pPr marL="731520" indent="-342900">
              <a:lnSpc>
                <a:spcPct val="120000"/>
              </a:lnSpc>
              <a:spcBef>
                <a:spcPts val="0"/>
              </a:spcBef>
              <a:spcAft>
                <a:spcPts val="0"/>
              </a:spcAft>
            </a:pPr>
            <a:r>
              <a:rPr lang="en-US" sz="2000" dirty="0">
                <a:latin typeface="Abadi Extra Light"/>
              </a:rPr>
              <a:t>Not Matching the Stereotype </a:t>
            </a:r>
            <a:br>
              <a:rPr lang="en-US" sz="2000" dirty="0">
                <a:latin typeface="Abadi Extra Light"/>
              </a:rPr>
            </a:br>
            <a:r>
              <a:rPr lang="en-US" sz="2000" dirty="0">
                <a:latin typeface="Abadi Extra Light"/>
              </a:rPr>
              <a:t>of a Leader </a:t>
            </a:r>
            <a:endParaRPr lang="en-US" dirty="0">
              <a:latin typeface="Abadi Extra Light"/>
            </a:endParaRPr>
          </a:p>
          <a:p>
            <a:pPr marL="731520" indent="-342900">
              <a:lnSpc>
                <a:spcPct val="120000"/>
              </a:lnSpc>
              <a:spcBef>
                <a:spcPts val="0"/>
              </a:spcBef>
              <a:spcAft>
                <a:spcPts val="0"/>
              </a:spcAft>
            </a:pPr>
            <a:r>
              <a:rPr lang="en-US" sz="2000" dirty="0">
                <a:latin typeface="Abadi Extra Light"/>
              </a:rPr>
              <a:t>Follow Through </a:t>
            </a:r>
            <a:endParaRPr lang="en-US" dirty="0">
              <a:latin typeface="Abadi Extra Light"/>
            </a:endParaRPr>
          </a:p>
          <a:p>
            <a:pPr marL="731520" indent="-342900">
              <a:lnSpc>
                <a:spcPct val="120000"/>
              </a:lnSpc>
              <a:spcBef>
                <a:spcPts val="0"/>
              </a:spcBef>
              <a:spcAft>
                <a:spcPts val="0"/>
              </a:spcAft>
            </a:pPr>
            <a:r>
              <a:rPr lang="en-US" sz="2000" dirty="0">
                <a:latin typeface="Abadi Extra Light"/>
              </a:rPr>
              <a:t>Communication </a:t>
            </a:r>
            <a:endParaRPr lang="en-US" dirty="0">
              <a:latin typeface="Abadi Extra Light"/>
            </a:endParaRPr>
          </a:p>
          <a:p>
            <a:pPr marL="731520" indent="-342900">
              <a:lnSpc>
                <a:spcPct val="120000"/>
              </a:lnSpc>
              <a:spcBef>
                <a:spcPts val="0"/>
              </a:spcBef>
              <a:spcAft>
                <a:spcPts val="0"/>
              </a:spcAft>
            </a:pPr>
            <a:r>
              <a:rPr lang="en-US" sz="2000" dirty="0">
                <a:latin typeface="Abadi Extra Light"/>
              </a:rPr>
              <a:t>Building Positive Relationships </a:t>
            </a:r>
            <a:endParaRPr lang="en-US" dirty="0">
              <a:latin typeface="Abadi Extra Light"/>
            </a:endParaRPr>
          </a:p>
          <a:p>
            <a:pPr marL="731520" indent="-342900">
              <a:lnSpc>
                <a:spcPct val="120000"/>
              </a:lnSpc>
              <a:spcBef>
                <a:spcPts val="0"/>
              </a:spcBef>
              <a:spcAft>
                <a:spcPts val="0"/>
              </a:spcAft>
            </a:pPr>
            <a:r>
              <a:rPr lang="en-US" sz="2000" dirty="0">
                <a:latin typeface="Abadi Extra Light"/>
              </a:rPr>
              <a:t>Letting Staff Shine </a:t>
            </a:r>
            <a:endParaRPr lang="en-US" dirty="0">
              <a:latin typeface="Abadi Extra Light"/>
            </a:endParaRPr>
          </a:p>
          <a:p>
            <a:pPr marL="342900" indent="-342900">
              <a:lnSpc>
                <a:spcPct val="120000"/>
              </a:lnSpc>
              <a:spcBef>
                <a:spcPts val="0"/>
              </a:spcBef>
              <a:spcAft>
                <a:spcPts val="0"/>
              </a:spcAft>
            </a:pPr>
            <a:endParaRPr lang="en-US" sz="2000" dirty="0">
              <a:latin typeface="Abadi Extra Light"/>
            </a:endParaRPr>
          </a:p>
        </p:txBody>
      </p:sp>
      <p:pic>
        <p:nvPicPr>
          <p:cNvPr id="4" name="Picture 4" descr="A picture containing text&#10;&#10;Description automatically generated">
            <a:extLst>
              <a:ext uri="{FF2B5EF4-FFF2-40B4-BE49-F238E27FC236}">
                <a16:creationId xmlns:a16="http://schemas.microsoft.com/office/drawing/2014/main" id="{D6025A17-5BDD-A3FF-80FC-42EF1B3B367B}"/>
              </a:ext>
            </a:extLst>
          </p:cNvPr>
          <p:cNvPicPr>
            <a:picLocks noChangeAspect="1"/>
          </p:cNvPicPr>
          <p:nvPr/>
        </p:nvPicPr>
        <p:blipFill rotWithShape="1">
          <a:blip r:embed="rId2"/>
          <a:srcRect l="8541" r="7236" b="3323"/>
          <a:stretch/>
        </p:blipFill>
        <p:spPr>
          <a:xfrm>
            <a:off x="4279714" y="3833178"/>
            <a:ext cx="4760842" cy="2945098"/>
          </a:xfrm>
          <a:prstGeom prst="rect">
            <a:avLst/>
          </a:prstGeom>
        </p:spPr>
      </p:pic>
    </p:spTree>
    <p:extLst>
      <p:ext uri="{BB962C8B-B14F-4D97-AF65-F5344CB8AC3E}">
        <p14:creationId xmlns:p14="http://schemas.microsoft.com/office/powerpoint/2010/main" val="1464856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6251D-C776-2518-E014-008D93FA1C23}"/>
              </a:ext>
            </a:extLst>
          </p:cNvPr>
          <p:cNvSpPr>
            <a:spLocks noGrp="1"/>
          </p:cNvSpPr>
          <p:nvPr>
            <p:ph type="title" idx="4294967295"/>
          </p:nvPr>
        </p:nvSpPr>
        <p:spPr>
          <a:xfrm>
            <a:off x="1171571" y="915988"/>
            <a:ext cx="6799262" cy="994962"/>
          </a:xfrm>
          <a:ln>
            <a:solidFill>
              <a:schemeClr val="tx1"/>
            </a:solidFill>
          </a:ln>
        </p:spPr>
        <p:txBody>
          <a:bodyPr>
            <a:normAutofit fontScale="90000"/>
          </a:bodyPr>
          <a:lstStyle/>
          <a:p>
            <a:r>
              <a:rPr lang="en-US" sz="2000" dirty="0">
                <a:latin typeface="Abadi"/>
              </a:rPr>
              <a:t>Interview II: Question 8 Asks Leaders: Do you think the global pandemic has impacted your ability to practice servant leadership?  If it has, please provide specific examples.</a:t>
            </a:r>
            <a:endParaRPr lang="en-US" dirty="0"/>
          </a:p>
        </p:txBody>
      </p:sp>
      <p:pic>
        <p:nvPicPr>
          <p:cNvPr id="3" name="Picture 3" descr="A picture containing person, holding, hand, indoor&#10;&#10;Description automatically generated">
            <a:extLst>
              <a:ext uri="{FF2B5EF4-FFF2-40B4-BE49-F238E27FC236}">
                <a16:creationId xmlns:a16="http://schemas.microsoft.com/office/drawing/2014/main" id="{4921AAD4-4D4F-A020-9813-75C5BDC4C71B}"/>
              </a:ext>
            </a:extLst>
          </p:cNvPr>
          <p:cNvPicPr>
            <a:picLocks noChangeAspect="1"/>
          </p:cNvPicPr>
          <p:nvPr/>
        </p:nvPicPr>
        <p:blipFill>
          <a:blip r:embed="rId2"/>
          <a:stretch>
            <a:fillRect/>
          </a:stretch>
        </p:blipFill>
        <p:spPr>
          <a:xfrm>
            <a:off x="6163485" y="4587533"/>
            <a:ext cx="2743200" cy="1517515"/>
          </a:xfrm>
          <a:prstGeom prst="rect">
            <a:avLst/>
          </a:prstGeom>
        </p:spPr>
      </p:pic>
      <p:sp>
        <p:nvSpPr>
          <p:cNvPr id="4" name="TextBox 3">
            <a:extLst>
              <a:ext uri="{FF2B5EF4-FFF2-40B4-BE49-F238E27FC236}">
                <a16:creationId xmlns:a16="http://schemas.microsoft.com/office/drawing/2014/main" id="{E45B61C9-1B35-4AFD-003C-5BAC960D8015}"/>
              </a:ext>
            </a:extLst>
          </p:cNvPr>
          <p:cNvSpPr txBox="1"/>
          <p:nvPr/>
        </p:nvSpPr>
        <p:spPr>
          <a:xfrm>
            <a:off x="934512" y="2060752"/>
            <a:ext cx="7335310"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33333"/>
                </a:solidFill>
                <a:latin typeface="Abadi Extra Light"/>
                <a:cs typeface="Times New Roman"/>
              </a:rPr>
              <a:t>Higher education will never be the same after the global pandemic.  During this period of post-Covid reflection and recovery, university leaders are facing many layers of ambiguity and scores of questions from university staff, many without concrete answers. They are grappling with how to pivot, adjust, and move forward, maintaining necessary institutional operations, while inspiring a movement towards future resilience (Thompson et al., 2023). </a:t>
            </a:r>
          </a:p>
          <a:p>
            <a:endParaRPr lang="en-US" sz="1600" dirty="0">
              <a:solidFill>
                <a:srgbClr val="333333"/>
              </a:solidFill>
              <a:latin typeface="Abadi Extra Light"/>
              <a:cs typeface="Times New Roman"/>
            </a:endParaRPr>
          </a:p>
          <a:p>
            <a:r>
              <a:rPr lang="en-US" sz="1600" dirty="0">
                <a:solidFill>
                  <a:srgbClr val="333333"/>
                </a:solidFill>
                <a:latin typeface="Abadi Extra Light"/>
                <a:cs typeface="Times New Roman"/>
              </a:rPr>
              <a:t>For the leaders that participated in this study, navigating this post-lockdown world means facing many challenges and unprecedented areas of uncertainty along with opportunities for reimagining the</a:t>
            </a:r>
            <a:endParaRPr lang="en-US" sz="1600">
              <a:solidFill>
                <a:srgbClr val="000000"/>
              </a:solidFill>
              <a:latin typeface="Garamond" panose="02020404030301010803"/>
              <a:cs typeface="Times New Roman"/>
            </a:endParaRPr>
          </a:p>
          <a:p>
            <a:pPr marL="548640" indent="-285750">
              <a:buFont typeface="Arial"/>
              <a:buChar char="•"/>
            </a:pPr>
            <a:r>
              <a:rPr lang="en-US" sz="1600" dirty="0">
                <a:solidFill>
                  <a:srgbClr val="000000"/>
                </a:solidFill>
                <a:latin typeface="Abadi Extra Light"/>
                <a:cs typeface="Times"/>
              </a:rPr>
              <a:t>Wrestling</a:t>
            </a:r>
            <a:r>
              <a:rPr lang="en-US" sz="1600" dirty="0">
                <a:latin typeface="Abadi Extra Light"/>
                <a:cs typeface="Times"/>
              </a:rPr>
              <a:t> with Remote versus In-person and/or </a:t>
            </a:r>
            <a:br>
              <a:rPr lang="en-US" sz="1600" dirty="0">
                <a:latin typeface="Abadi Extra Light"/>
                <a:cs typeface="Times"/>
              </a:rPr>
            </a:br>
            <a:r>
              <a:rPr lang="en-US" sz="1600" dirty="0">
                <a:latin typeface="Abadi Extra Light"/>
                <a:cs typeface="Times"/>
              </a:rPr>
              <a:t>Hybrid Work Models.</a:t>
            </a:r>
          </a:p>
          <a:p>
            <a:pPr marL="548640" indent="-285750">
              <a:buFont typeface="Arial"/>
              <a:buChar char="•"/>
            </a:pPr>
            <a:r>
              <a:rPr lang="en-US" sz="1600" dirty="0">
                <a:latin typeface="Abadi Extra Light"/>
                <a:cs typeface="Times"/>
              </a:rPr>
              <a:t>Pandemic-Inspired Leadership Growth and Development.</a:t>
            </a:r>
          </a:p>
          <a:p>
            <a:pPr marL="548640" indent="-285750">
              <a:buFont typeface="Arial"/>
              <a:buChar char="•"/>
            </a:pPr>
            <a:r>
              <a:rPr lang="en-US" sz="1600" dirty="0">
                <a:latin typeface="Abadi Extra Light"/>
                <a:cs typeface="Times"/>
              </a:rPr>
              <a:t>Assessing One’s Own Leadership Style and Consider </a:t>
            </a:r>
            <a:br>
              <a:rPr lang="en-US" sz="1600" dirty="0">
                <a:latin typeface="Abadi Extra Light"/>
                <a:cs typeface="Times"/>
              </a:rPr>
            </a:br>
            <a:r>
              <a:rPr lang="en-US" sz="1600" dirty="0">
                <a:latin typeface="Abadi Extra Light"/>
                <a:cs typeface="Times"/>
              </a:rPr>
              <a:t>Ways to Improve. </a:t>
            </a:r>
            <a:endParaRPr lang="en-US" sz="1600">
              <a:latin typeface="Garamond"/>
              <a:cs typeface="Times"/>
            </a:endParaRPr>
          </a:p>
          <a:p>
            <a:pPr marL="548640" indent="-285750">
              <a:buFont typeface="Arial"/>
              <a:buChar char="•"/>
            </a:pPr>
            <a:r>
              <a:rPr lang="en-US" sz="1600" dirty="0">
                <a:latin typeface="Abadi Extra Light"/>
                <a:cs typeface="Times"/>
              </a:rPr>
              <a:t>Pandemic and Hybrid Work-Induced Isolation.  </a:t>
            </a:r>
            <a:endParaRPr lang="en-US" sz="1600">
              <a:latin typeface="Garamond"/>
              <a:cs typeface="Times"/>
            </a:endParaRPr>
          </a:p>
          <a:p>
            <a:pPr marL="548640" indent="-285750">
              <a:buFont typeface="Arial"/>
              <a:buChar char="•"/>
            </a:pPr>
            <a:r>
              <a:rPr lang="en-US" sz="1600" dirty="0">
                <a:latin typeface="Abadi Extra Light"/>
                <a:cs typeface="Times"/>
              </a:rPr>
              <a:t>Forced Adaptability to Retain Staff.  </a:t>
            </a:r>
            <a:endParaRPr lang="en-US" sz="1600">
              <a:latin typeface="Garamond"/>
              <a:cs typeface="Times"/>
            </a:endParaRPr>
          </a:p>
        </p:txBody>
      </p:sp>
    </p:spTree>
    <p:extLst>
      <p:ext uri="{BB962C8B-B14F-4D97-AF65-F5344CB8AC3E}">
        <p14:creationId xmlns:p14="http://schemas.microsoft.com/office/powerpoint/2010/main" val="1778919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3"/>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000"/>
              <a:buFont typeface="Arial"/>
              <a:buNone/>
            </a:pPr>
            <a:endParaRPr/>
          </a:p>
        </p:txBody>
      </p:sp>
      <p:sp>
        <p:nvSpPr>
          <p:cNvPr id="300" name="Google Shape;300;p23"/>
          <p:cNvSpPr txBox="1">
            <a:spLocks noGrp="1"/>
          </p:cNvSpPr>
          <p:nvPr>
            <p:ph type="body" idx="1"/>
          </p:nvPr>
        </p:nvSpPr>
        <p:spPr>
          <a:xfrm>
            <a:off x="1176865" y="2838733"/>
            <a:ext cx="6798736" cy="3444997"/>
          </a:xfrm>
          <a:prstGeom prst="rect">
            <a:avLst/>
          </a:prstGeom>
          <a:noFill/>
          <a:ln>
            <a:noFill/>
          </a:ln>
        </p:spPr>
        <p:txBody>
          <a:bodyPr spcFirstLastPara="1" wrap="square" lIns="91425" tIns="45700" rIns="91425" bIns="45700" anchor="t" anchorCtr="0">
            <a:normAutofit fontScale="62500" lnSpcReduction="20000"/>
          </a:bodyPr>
          <a:lstStyle/>
          <a:p>
            <a:pPr marL="285750" lvl="0" indent="-285750" algn="l" rtl="0">
              <a:spcBef>
                <a:spcPts val="0"/>
              </a:spcBef>
              <a:spcAft>
                <a:spcPts val="0"/>
              </a:spcAft>
              <a:buSzPct val="115000"/>
              <a:buChar char="•"/>
            </a:pPr>
            <a:r>
              <a:rPr lang="en-US" i="1">
                <a:latin typeface="Arial"/>
                <a:ea typeface="Arial"/>
                <a:cs typeface="Arial"/>
                <a:sym typeface="Arial"/>
              </a:rPr>
              <a:t>Examining Servant Leader Behaviors</a:t>
            </a:r>
            <a:r>
              <a:rPr lang="en-US">
                <a:latin typeface="Arial"/>
                <a:ea typeface="Arial"/>
                <a:cs typeface="Arial"/>
                <a:sym typeface="Arial"/>
              </a:rPr>
              <a:t> identifies specific servant leader behaviors practiced in a university setting.  The study identified behaviors implemented with ease as well as those which pose a challenge. </a:t>
            </a:r>
            <a:endParaRPr/>
          </a:p>
          <a:p>
            <a:pPr marL="285750" lvl="0" indent="-285750" algn="l" rtl="0">
              <a:spcBef>
                <a:spcPts val="900"/>
              </a:spcBef>
              <a:spcAft>
                <a:spcPts val="0"/>
              </a:spcAft>
              <a:buSzPct val="114999"/>
              <a:buChar char="•"/>
            </a:pPr>
            <a:r>
              <a:rPr lang="en-US">
                <a:latin typeface="Arial"/>
                <a:ea typeface="Arial"/>
                <a:cs typeface="Arial"/>
                <a:sym typeface="Arial"/>
              </a:rPr>
              <a:t>This study fills a gap in servant leadership scholarly literature as most studies focus on faculty as opposed to university leaders of staff. </a:t>
            </a:r>
            <a:endParaRPr/>
          </a:p>
          <a:p>
            <a:pPr marL="285750" lvl="0" indent="-285750" algn="l" rtl="0">
              <a:spcBef>
                <a:spcPts val="900"/>
              </a:spcBef>
              <a:spcAft>
                <a:spcPts val="0"/>
              </a:spcAft>
              <a:buSzPct val="114999"/>
              <a:buChar char="•"/>
            </a:pPr>
            <a:r>
              <a:rPr lang="en-US">
                <a:latin typeface="Arial"/>
                <a:ea typeface="Arial"/>
                <a:cs typeface="Arial"/>
                <a:sym typeface="Arial"/>
              </a:rPr>
              <a:t>There is no better time to examine compassion-based  leadership models in university settings given the cataclysmic events of a Triple Pandemic (Covid 19, systemic racism, and economic distress) compounded by the Great Resignation in Higher Education. </a:t>
            </a:r>
            <a:endParaRPr/>
          </a:p>
          <a:p>
            <a:pPr marL="285750" lvl="0" indent="-285750" algn="l" rtl="0">
              <a:spcBef>
                <a:spcPts val="900"/>
              </a:spcBef>
              <a:spcAft>
                <a:spcPts val="0"/>
              </a:spcAft>
              <a:buSzPct val="114999"/>
              <a:buChar char="•"/>
            </a:pPr>
            <a:r>
              <a:rPr lang="en-US">
                <a:latin typeface="Arial"/>
                <a:ea typeface="Arial"/>
                <a:cs typeface="Arial"/>
                <a:sym typeface="Arial"/>
              </a:rPr>
              <a:t>While not a perfect fit, based on the interviews of the ten servant leaders in this study, this model of compassion based leadership is complementary with the mission, vision and practices inherent in higher education. </a:t>
            </a:r>
            <a:endParaRPr/>
          </a:p>
          <a:p>
            <a:pPr marL="285750" lvl="0" indent="-285750" algn="l" rtl="0">
              <a:spcBef>
                <a:spcPts val="900"/>
              </a:spcBef>
              <a:spcAft>
                <a:spcPts val="0"/>
              </a:spcAft>
              <a:buSzPct val="114999"/>
              <a:buChar char="•"/>
            </a:pPr>
            <a:r>
              <a:rPr lang="en-US">
                <a:latin typeface="Arial"/>
                <a:ea typeface="Arial"/>
                <a:cs typeface="Arial"/>
                <a:sym typeface="Arial"/>
              </a:rPr>
              <a:t>The information gathered in this study was used to create the </a:t>
            </a:r>
            <a:r>
              <a:rPr lang="en-US" i="1">
                <a:latin typeface="Arial"/>
                <a:ea typeface="Arial"/>
                <a:cs typeface="Arial"/>
                <a:sym typeface="Arial"/>
              </a:rPr>
              <a:t>Servant Leader Training Guide</a:t>
            </a:r>
            <a:r>
              <a:rPr lang="en-US">
                <a:latin typeface="Arial"/>
                <a:ea typeface="Arial"/>
                <a:cs typeface="Arial"/>
                <a:sym typeface="Arial"/>
              </a:rPr>
              <a:t>, a Toolkit to support in the training and development of future leaders. </a:t>
            </a:r>
            <a:endParaRPr/>
          </a:p>
        </p:txBody>
      </p:sp>
      <p:pic>
        <p:nvPicPr>
          <p:cNvPr id="301" name="Google Shape;301;p23" descr="Timeline&#10;&#10;Description automatically generated"/>
          <p:cNvPicPr preferRelativeResize="0"/>
          <p:nvPr/>
        </p:nvPicPr>
        <p:blipFill rotWithShape="1">
          <a:blip r:embed="rId3">
            <a:alphaModFix/>
          </a:blip>
          <a:srcRect t="27609" r="-92" b="21379"/>
          <a:stretch/>
        </p:blipFill>
        <p:spPr>
          <a:xfrm>
            <a:off x="1001550" y="693189"/>
            <a:ext cx="7268278" cy="20319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58EAFADD-04D0-C622-C987-33CD250F335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74185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1A9DFA-3569-736B-733B-4C9353F9FFE9}"/>
              </a:ext>
            </a:extLst>
          </p:cNvPr>
          <p:cNvSpPr txBox="1"/>
          <p:nvPr/>
        </p:nvSpPr>
        <p:spPr>
          <a:xfrm>
            <a:off x="918626" y="811370"/>
            <a:ext cx="7306748" cy="5324535"/>
          </a:xfrm>
          <a:prstGeom prst="rect">
            <a:avLst/>
          </a:prstGeom>
          <a:noFill/>
        </p:spPr>
        <p:txBody>
          <a:bodyPr wrap="square">
            <a:spAutoFit/>
          </a:bodyPr>
          <a:lstStyle/>
          <a:p>
            <a:pPr marL="0" marR="0" indent="457200">
              <a:spcBef>
                <a:spcPts val="0"/>
              </a:spcBef>
              <a:spcAft>
                <a:spcPts val="0"/>
              </a:spcAft>
            </a:pPr>
            <a:r>
              <a:rPr lang="en-US" sz="2000" dirty="0">
                <a:effectLst/>
                <a:latin typeface="+mj-lt"/>
                <a:ea typeface="Times New Roman" panose="02020603050405020304" pitchFamily="18" charset="0"/>
              </a:rPr>
              <a:t>The testimony of “lived leadership experiences” from the ten leaders in this study has been interwoven and the following components of the servant leadership model are explored in the guide:</a:t>
            </a:r>
          </a:p>
          <a:p>
            <a:pPr marL="0" marR="0" indent="457200">
              <a:lnSpc>
                <a:spcPct val="200000"/>
              </a:lnSpc>
              <a:spcBef>
                <a:spcPts val="0"/>
              </a:spcBef>
              <a:spcAft>
                <a:spcPts val="0"/>
              </a:spcAft>
            </a:pPr>
            <a:r>
              <a:rPr lang="en-US" sz="2000" dirty="0">
                <a:effectLst/>
                <a:latin typeface="+mj-lt"/>
                <a:ea typeface="Times New Roman" panose="02020603050405020304" pitchFamily="18" charset="0"/>
              </a:rPr>
              <a:t>1)	Understanding Servant Leadership</a:t>
            </a:r>
          </a:p>
          <a:p>
            <a:pPr marL="0" marR="0" indent="457200">
              <a:lnSpc>
                <a:spcPct val="200000"/>
              </a:lnSpc>
              <a:spcBef>
                <a:spcPts val="0"/>
              </a:spcBef>
              <a:spcAft>
                <a:spcPts val="0"/>
              </a:spcAft>
            </a:pPr>
            <a:r>
              <a:rPr lang="en-US" sz="2000" dirty="0">
                <a:effectLst/>
                <a:latin typeface="+mj-lt"/>
                <a:ea typeface="Times New Roman" panose="02020603050405020304" pitchFamily="18" charset="0"/>
              </a:rPr>
              <a:t>2)	How to Practice Servant Leadership</a:t>
            </a:r>
          </a:p>
          <a:p>
            <a:pPr marL="0" marR="0" indent="457200">
              <a:lnSpc>
                <a:spcPct val="200000"/>
              </a:lnSpc>
              <a:spcBef>
                <a:spcPts val="0"/>
              </a:spcBef>
              <a:spcAft>
                <a:spcPts val="0"/>
              </a:spcAft>
            </a:pPr>
            <a:r>
              <a:rPr lang="en-US" sz="2000" dirty="0">
                <a:effectLst/>
                <a:latin typeface="+mj-lt"/>
                <a:ea typeface="Times New Roman" panose="02020603050405020304" pitchFamily="18" charset="0"/>
              </a:rPr>
              <a:t>3)	The Actual Practice of Servant Leadership</a:t>
            </a:r>
          </a:p>
          <a:p>
            <a:pPr marL="914400" marR="0" indent="-457200">
              <a:spcBef>
                <a:spcPts val="0"/>
              </a:spcBef>
              <a:spcAft>
                <a:spcPts val="0"/>
              </a:spcAft>
            </a:pPr>
            <a:r>
              <a:rPr lang="en-US" sz="2000" dirty="0">
                <a:effectLst/>
                <a:latin typeface="+mj-lt"/>
                <a:ea typeface="Times New Roman" panose="02020603050405020304" pitchFamily="18" charset="0"/>
              </a:rPr>
              <a:t>4)	Servant Leader Behaviors: Highlights from Interviews with Servant Leaders</a:t>
            </a:r>
          </a:p>
          <a:p>
            <a:pPr marL="0" marR="0" indent="457200">
              <a:spcBef>
                <a:spcPts val="0"/>
              </a:spcBef>
              <a:spcAft>
                <a:spcPts val="0"/>
              </a:spcAft>
            </a:pPr>
            <a:endParaRPr lang="en-US" sz="2000">
              <a:effectLst/>
              <a:latin typeface="+mj-lt"/>
              <a:ea typeface="Times New Roman" panose="02020603050405020304" pitchFamily="18" charset="0"/>
            </a:endParaRPr>
          </a:p>
          <a:p>
            <a:pPr marL="0" marR="0" indent="457200">
              <a:spcBef>
                <a:spcPts val="0"/>
              </a:spcBef>
              <a:spcAft>
                <a:spcPts val="0"/>
              </a:spcAft>
            </a:pPr>
            <a:r>
              <a:rPr lang="en-US" sz="2000">
                <a:effectLst/>
                <a:latin typeface="+mj-lt"/>
                <a:ea typeface="Times New Roman" panose="02020603050405020304" pitchFamily="18" charset="0"/>
              </a:rPr>
              <a:t>The </a:t>
            </a:r>
            <a:r>
              <a:rPr lang="en-US" sz="2000" dirty="0">
                <a:effectLst/>
                <a:latin typeface="+mj-lt"/>
                <a:ea typeface="Times New Roman" panose="02020603050405020304" pitchFamily="18" charset="0"/>
              </a:rPr>
              <a:t>guide will serve as a toolkit for higher education leaders to create healthy, positive, and productive work cultures where university staff members can grow, develop, and ultimately thrive.</a:t>
            </a:r>
          </a:p>
        </p:txBody>
      </p:sp>
    </p:spTree>
    <p:extLst>
      <p:ext uri="{BB962C8B-B14F-4D97-AF65-F5344CB8AC3E}">
        <p14:creationId xmlns:p14="http://schemas.microsoft.com/office/powerpoint/2010/main" val="3956964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9"/>
          <p:cNvSpPr/>
          <p:nvPr/>
        </p:nvSpPr>
        <p:spPr>
          <a:xfrm>
            <a:off x="685800" y="578069"/>
            <a:ext cx="7620000"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cap="none" dirty="0">
                <a:solidFill>
                  <a:srgbClr val="000000"/>
                </a:solidFill>
                <a:latin typeface="Arial"/>
                <a:ea typeface="Arial"/>
                <a:cs typeface="Arial"/>
                <a:sym typeface="Arial"/>
              </a:rPr>
              <a:t>CONTRIBUTIONS TO THE LITERATURE</a:t>
            </a:r>
            <a:endParaRPr dirty="0"/>
          </a:p>
          <a:p>
            <a:pPr marL="0" marR="0" lvl="0" indent="0" algn="l" rtl="0">
              <a:spcBef>
                <a:spcPts val="0"/>
              </a:spcBef>
              <a:spcAft>
                <a:spcPts val="0"/>
              </a:spcAft>
              <a:buNone/>
            </a:pPr>
            <a:r>
              <a:rPr lang="en-US" sz="2400" b="1" cap="none" dirty="0">
                <a:solidFill>
                  <a:srgbClr val="000000"/>
                </a:solidFill>
                <a:latin typeface="Arial"/>
                <a:ea typeface="Arial"/>
                <a:cs typeface="Arial"/>
                <a:sym typeface="Arial"/>
              </a:rPr>
              <a:t> </a:t>
            </a:r>
            <a:endParaRPr dirty="0"/>
          </a:p>
          <a:p>
            <a:pPr marL="0" marR="0" lvl="0" indent="0" algn="l" rtl="0">
              <a:spcBef>
                <a:spcPts val="0"/>
              </a:spcBef>
              <a:spcAft>
                <a:spcPts val="0"/>
              </a:spcAft>
              <a:buNone/>
            </a:pPr>
            <a:r>
              <a:rPr lang="en-US" sz="2400" dirty="0">
                <a:solidFill>
                  <a:srgbClr val="262626"/>
                </a:solidFill>
                <a:latin typeface="Arial"/>
                <a:ea typeface="Arial"/>
                <a:cs typeface="Arial"/>
                <a:sym typeface="Arial"/>
              </a:rPr>
              <a:t>While there is a robust amount of academic research on servant leadership in general, and the benefits of this model, there is an absence of qualitative research on leader behaviors (of staff) that contribute to servant leadership in higher education settings. </a:t>
            </a:r>
            <a:endParaRPr sz="2400" dirty="0">
              <a:solidFill>
                <a:srgbClr val="262626"/>
              </a:solidFill>
              <a:latin typeface="Arial"/>
              <a:ea typeface="Arial"/>
              <a:cs typeface="Arial"/>
              <a:sym typeface="Arial"/>
            </a:endParaRPr>
          </a:p>
        </p:txBody>
      </p:sp>
      <p:pic>
        <p:nvPicPr>
          <p:cNvPr id="412" name="Google Shape;412;p39" descr="A large building with a lawn in front of it&#10;&#10;Description automatically generated with medium confidence"/>
          <p:cNvPicPr preferRelativeResize="0"/>
          <p:nvPr/>
        </p:nvPicPr>
        <p:blipFill rotWithShape="1">
          <a:blip r:embed="rId3">
            <a:alphaModFix/>
          </a:blip>
          <a:srcRect/>
          <a:stretch/>
        </p:blipFill>
        <p:spPr>
          <a:xfrm>
            <a:off x="2039620" y="3656588"/>
            <a:ext cx="5064760" cy="2390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4"/>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ts val="4000"/>
              <a:buFont typeface="Arial"/>
              <a:buNone/>
            </a:pPr>
            <a:r>
              <a:rPr lang="en-US" dirty="0">
                <a:latin typeface="Arial"/>
                <a:ea typeface="Arial"/>
                <a:cs typeface="Arial"/>
                <a:sym typeface="Arial"/>
              </a:rPr>
              <a:t>Potential for Future Research</a:t>
            </a:r>
            <a:endParaRPr dirty="0"/>
          </a:p>
        </p:txBody>
      </p:sp>
      <p:sp>
        <p:nvSpPr>
          <p:cNvPr id="307" name="Google Shape;307;p24"/>
          <p:cNvSpPr txBox="1">
            <a:spLocks noGrp="1"/>
          </p:cNvSpPr>
          <p:nvPr>
            <p:ph type="body" idx="1"/>
          </p:nvPr>
        </p:nvSpPr>
        <p:spPr>
          <a:xfrm>
            <a:off x="1176865" y="2490135"/>
            <a:ext cx="5069153" cy="3753372"/>
          </a:xfrm>
          <a:prstGeom prst="rect">
            <a:avLst/>
          </a:prstGeom>
          <a:noFill/>
          <a:ln>
            <a:noFill/>
          </a:ln>
        </p:spPr>
        <p:txBody>
          <a:bodyPr spcFirstLastPara="1" wrap="square" lIns="91425" tIns="45700" rIns="91425" bIns="45700" anchor="t" anchorCtr="0">
            <a:normAutofit fontScale="25000" lnSpcReduction="20000"/>
          </a:bodyPr>
          <a:lstStyle/>
          <a:p>
            <a:pPr marL="285750" lvl="0" indent="-285750" algn="l" rtl="0">
              <a:spcBef>
                <a:spcPts val="0"/>
              </a:spcBef>
              <a:spcAft>
                <a:spcPts val="0"/>
              </a:spcAft>
              <a:buSzPct val="115000"/>
              <a:buChar char="•"/>
            </a:pPr>
            <a:r>
              <a:rPr lang="en-US" sz="6200" dirty="0">
                <a:latin typeface="Arial"/>
                <a:ea typeface="Arial"/>
                <a:cs typeface="Arial"/>
                <a:sym typeface="Arial"/>
              </a:rPr>
              <a:t>While this focuses on university servant leaders, it would be insightful to conduct a study on the direct reports of university servant leaders.   </a:t>
            </a:r>
            <a:endParaRPr sz="6200" dirty="0"/>
          </a:p>
          <a:p>
            <a:pPr marL="285750" lvl="0" indent="-285750" algn="l" rtl="0">
              <a:spcBef>
                <a:spcPts val="936"/>
              </a:spcBef>
              <a:spcAft>
                <a:spcPts val="0"/>
              </a:spcAft>
              <a:buSzPct val="114999"/>
              <a:buChar char="•"/>
            </a:pPr>
            <a:r>
              <a:rPr lang="en-US" sz="6200" dirty="0">
                <a:latin typeface="Arial"/>
                <a:ea typeface="Arial"/>
                <a:cs typeface="Arial"/>
                <a:sym typeface="Arial"/>
              </a:rPr>
              <a:t>How are direct reports impacted by servant leadership?  </a:t>
            </a:r>
            <a:endParaRPr sz="6200" dirty="0"/>
          </a:p>
          <a:p>
            <a:pPr marL="285750" lvl="0" indent="-285750" algn="l" rtl="0">
              <a:spcBef>
                <a:spcPts val="936"/>
              </a:spcBef>
              <a:spcAft>
                <a:spcPts val="0"/>
              </a:spcAft>
              <a:buSzPct val="114999"/>
              <a:buChar char="•"/>
            </a:pPr>
            <a:r>
              <a:rPr lang="en-US" sz="6200" dirty="0">
                <a:latin typeface="Arial"/>
                <a:ea typeface="Arial"/>
                <a:cs typeface="Arial"/>
                <a:sym typeface="Arial"/>
              </a:rPr>
              <a:t>Do they feel that servant leadership has contributed to a healthier work culture? </a:t>
            </a:r>
            <a:endParaRPr sz="6200" dirty="0"/>
          </a:p>
          <a:p>
            <a:pPr marL="285750" lvl="0" indent="-285750" algn="l" rtl="0">
              <a:spcBef>
                <a:spcPts val="936"/>
              </a:spcBef>
              <a:spcAft>
                <a:spcPts val="0"/>
              </a:spcAft>
              <a:buSzPct val="114999"/>
              <a:buChar char="•"/>
            </a:pPr>
            <a:r>
              <a:rPr lang="en-US" sz="6200" dirty="0">
                <a:latin typeface="Arial"/>
                <a:ea typeface="Arial"/>
                <a:cs typeface="Arial"/>
                <a:sym typeface="Arial"/>
              </a:rPr>
              <a:t>What are the benefits and downside of being led by a servant leader? </a:t>
            </a:r>
            <a:endParaRPr sz="6200" dirty="0"/>
          </a:p>
          <a:p>
            <a:pPr marL="285750" lvl="0" indent="-285750" algn="l" rtl="0">
              <a:spcBef>
                <a:spcPts val="936"/>
              </a:spcBef>
              <a:spcAft>
                <a:spcPts val="0"/>
              </a:spcAft>
              <a:buSzPct val="114999"/>
              <a:buChar char="•"/>
            </a:pPr>
            <a:r>
              <a:rPr lang="en-US" sz="6200" dirty="0">
                <a:latin typeface="Arial"/>
                <a:ea typeface="Arial"/>
                <a:cs typeface="Arial"/>
                <a:sym typeface="Arial"/>
              </a:rPr>
              <a:t>What are the key servant leader behaviors they have observed in their leaders? </a:t>
            </a:r>
            <a:endParaRPr sz="6200" dirty="0"/>
          </a:p>
          <a:p>
            <a:pPr marL="285750" lvl="0" indent="-285750" algn="l" rtl="0">
              <a:spcBef>
                <a:spcPts val="936"/>
              </a:spcBef>
              <a:spcAft>
                <a:spcPts val="0"/>
              </a:spcAft>
              <a:buSzPct val="114999"/>
              <a:buChar char="•"/>
            </a:pPr>
            <a:r>
              <a:rPr lang="en-US" sz="6200" dirty="0">
                <a:latin typeface="Arial"/>
                <a:ea typeface="Arial"/>
                <a:cs typeface="Arial"/>
                <a:sym typeface="Arial"/>
              </a:rPr>
              <a:t>Do they feel servant leadership is conducive to the mission, values, and practices inherent in higher education? </a:t>
            </a:r>
            <a:endParaRPr sz="6200" dirty="0"/>
          </a:p>
          <a:p>
            <a:pPr marL="285750" lvl="0" indent="-163069" algn="l" rtl="0">
              <a:spcBef>
                <a:spcPts val="936"/>
              </a:spcBef>
              <a:spcAft>
                <a:spcPts val="0"/>
              </a:spcAft>
              <a:buSzPct val="114999"/>
              <a:buNone/>
            </a:pPr>
            <a:endParaRPr dirty="0"/>
          </a:p>
        </p:txBody>
      </p:sp>
      <p:pic>
        <p:nvPicPr>
          <p:cNvPr id="308" name="Google Shape;308;p24" descr="Shape&#10;&#10;Description automatically generated"/>
          <p:cNvPicPr preferRelativeResize="0"/>
          <p:nvPr/>
        </p:nvPicPr>
        <p:blipFill rotWithShape="1">
          <a:blip r:embed="rId3">
            <a:alphaModFix/>
          </a:blip>
          <a:srcRect l="19560" r="18826" b="347"/>
          <a:stretch/>
        </p:blipFill>
        <p:spPr>
          <a:xfrm>
            <a:off x="6324376" y="3013944"/>
            <a:ext cx="1690188" cy="19228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5"/>
          <p:cNvSpPr txBox="1">
            <a:spLocks noGrp="1"/>
          </p:cNvSpPr>
          <p:nvPr>
            <p:ph type="title" idx="4294967295"/>
          </p:nvPr>
        </p:nvSpPr>
        <p:spPr>
          <a:xfrm>
            <a:off x="1171571" y="647836"/>
            <a:ext cx="6799262" cy="130333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Arial"/>
              <a:buNone/>
            </a:pPr>
            <a:r>
              <a:rPr lang="en-US">
                <a:latin typeface="Arial"/>
                <a:ea typeface="Arial"/>
                <a:cs typeface="Arial"/>
                <a:sym typeface="Arial"/>
              </a:rPr>
              <a:t>Advantages and Disadvantages</a:t>
            </a:r>
            <a:endParaRPr/>
          </a:p>
        </p:txBody>
      </p:sp>
      <p:sp>
        <p:nvSpPr>
          <p:cNvPr id="245" name="Google Shape;245;p15"/>
          <p:cNvSpPr txBox="1">
            <a:spLocks noGrp="1"/>
          </p:cNvSpPr>
          <p:nvPr>
            <p:ph type="body" idx="4294967295"/>
          </p:nvPr>
        </p:nvSpPr>
        <p:spPr>
          <a:xfrm>
            <a:off x="1171571" y="2461846"/>
            <a:ext cx="6799262" cy="268947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760"/>
              <a:buNone/>
            </a:pPr>
            <a:r>
              <a:rPr lang="en-US" dirty="0">
                <a:latin typeface="Arial"/>
                <a:ea typeface="Arial"/>
                <a:cs typeface="Arial"/>
                <a:sym typeface="Arial"/>
              </a:rPr>
              <a:t>In terms of the advantages and disadvantages of servant leadership, the leaders shared a number of strengths and perceived lesser strengths of the model. </a:t>
            </a:r>
            <a:endParaRPr dirty="0"/>
          </a:p>
          <a:p>
            <a:pPr marL="0" lvl="0" indent="0" algn="l" rtl="0">
              <a:spcBef>
                <a:spcPts val="1080"/>
              </a:spcBef>
              <a:spcAft>
                <a:spcPts val="0"/>
              </a:spcAft>
              <a:buSzPts val="2760"/>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CAF88B1-46C7-0BF1-06C9-B956D5F70ABA}"/>
              </a:ext>
            </a:extLst>
          </p:cNvPr>
          <p:cNvPicPr>
            <a:picLocks noChangeAspect="1"/>
          </p:cNvPicPr>
          <p:nvPr/>
        </p:nvPicPr>
        <p:blipFill>
          <a:blip r:embed="rId2"/>
          <a:stretch>
            <a:fillRect/>
          </a:stretch>
        </p:blipFill>
        <p:spPr>
          <a:xfrm>
            <a:off x="859481" y="649760"/>
            <a:ext cx="7425037" cy="5558480"/>
          </a:xfrm>
          <a:prstGeom prst="rect">
            <a:avLst/>
          </a:prstGeom>
        </p:spPr>
      </p:pic>
    </p:spTree>
    <p:extLst>
      <p:ext uri="{BB962C8B-B14F-4D97-AF65-F5344CB8AC3E}">
        <p14:creationId xmlns:p14="http://schemas.microsoft.com/office/powerpoint/2010/main" val="3036084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FE82-6E12-34AE-B9E7-F20613BD0992}"/>
              </a:ext>
            </a:extLst>
          </p:cNvPr>
          <p:cNvSpPr>
            <a:spLocks noGrp="1"/>
          </p:cNvSpPr>
          <p:nvPr>
            <p:ph type="title" idx="4294967295"/>
          </p:nvPr>
        </p:nvSpPr>
        <p:spPr>
          <a:xfrm>
            <a:off x="1171571" y="621020"/>
            <a:ext cx="6799262" cy="586030"/>
          </a:xfrm>
        </p:spPr>
        <p:txBody>
          <a:bodyPr>
            <a:normAutofit/>
          </a:bodyPr>
          <a:lstStyle/>
          <a:p>
            <a:r>
              <a:rPr lang="en-US" sz="2000" dirty="0">
                <a:latin typeface="Abadi"/>
              </a:rPr>
              <a:t>References</a:t>
            </a:r>
            <a:endParaRPr lang="en-US" sz="2000"/>
          </a:p>
        </p:txBody>
      </p:sp>
      <p:sp>
        <p:nvSpPr>
          <p:cNvPr id="3" name="Content Placeholder 2">
            <a:extLst>
              <a:ext uri="{FF2B5EF4-FFF2-40B4-BE49-F238E27FC236}">
                <a16:creationId xmlns:a16="http://schemas.microsoft.com/office/drawing/2014/main" id="{6FED6EF8-5B8D-CE20-B460-6DDFE8C184C4}"/>
              </a:ext>
            </a:extLst>
          </p:cNvPr>
          <p:cNvSpPr>
            <a:spLocks noGrp="1"/>
          </p:cNvSpPr>
          <p:nvPr>
            <p:ph idx="4294967295"/>
          </p:nvPr>
        </p:nvSpPr>
        <p:spPr>
          <a:xfrm>
            <a:off x="1017383" y="1257287"/>
            <a:ext cx="7094229" cy="4919713"/>
          </a:xfrm>
        </p:spPr>
        <p:txBody>
          <a:bodyPr>
            <a:normAutofit fontScale="55000" lnSpcReduction="20000"/>
          </a:bodyPr>
          <a:lstStyle/>
          <a:p>
            <a:pPr>
              <a:buSzPct val="114999"/>
            </a:pPr>
            <a:r>
              <a:rPr lang="en-US" dirty="0">
                <a:latin typeface="Abadi Extra Light"/>
              </a:rPr>
              <a:t>Black G. L. (2010). Correlational analysis of servant leadership and school climate. </a:t>
            </a:r>
            <a:r>
              <a:rPr lang="en-US" i="1" dirty="0">
                <a:latin typeface="Abadi Extra Light"/>
              </a:rPr>
              <a:t>Catholic education: A Journal of Enquiry and Practice</a:t>
            </a:r>
            <a:r>
              <a:rPr lang="en-US" dirty="0">
                <a:latin typeface="Abadi Extra Light"/>
              </a:rPr>
              <a:t>, 13(4), 437–466.</a:t>
            </a:r>
          </a:p>
          <a:p>
            <a:pPr>
              <a:buSzPct val="114999"/>
            </a:pPr>
            <a:r>
              <a:rPr lang="en-US" dirty="0">
                <a:latin typeface="Abadi Extra Light"/>
              </a:rPr>
              <a:t>Burton, L. J., Peachey, J. W., &amp; Wells, J. E. (2017). The role of servant leadership in developing an ethical climate in sport organizations. </a:t>
            </a:r>
            <a:r>
              <a:rPr lang="en-US" i="1" dirty="0">
                <a:latin typeface="Abadi Extra Light"/>
              </a:rPr>
              <a:t>Journal of Sport Management</a:t>
            </a:r>
            <a:r>
              <a:rPr lang="en-US" dirty="0">
                <a:latin typeface="Abadi Extra Light"/>
              </a:rPr>
              <a:t>, </a:t>
            </a:r>
            <a:r>
              <a:rPr lang="en-US" i="1" dirty="0">
                <a:latin typeface="Abadi Extra Light"/>
              </a:rPr>
              <a:t>31</a:t>
            </a:r>
            <a:r>
              <a:rPr lang="en-US" dirty="0">
                <a:latin typeface="Abadi Extra Light"/>
              </a:rPr>
              <a:t>(3), 229-240.</a:t>
            </a:r>
          </a:p>
          <a:p>
            <a:pPr>
              <a:buSzPct val="114999"/>
            </a:pPr>
            <a:r>
              <a:rPr lang="en-US" dirty="0">
                <a:latin typeface="Abadi Extra Light"/>
              </a:rPr>
              <a:t>Goleman, D. (1998, March). The emotionally competent leader. In </a:t>
            </a:r>
            <a:r>
              <a:rPr lang="en-US" i="1" dirty="0">
                <a:latin typeface="Abadi Extra Light"/>
              </a:rPr>
              <a:t>The Healthcare Forum Journal</a:t>
            </a:r>
            <a:r>
              <a:rPr lang="en-US" dirty="0">
                <a:latin typeface="Abadi Extra Light"/>
              </a:rPr>
              <a:t> (Vol. 41, No. 2, pp. 36-38).</a:t>
            </a:r>
          </a:p>
          <a:p>
            <a:pPr>
              <a:buSzPct val="114999"/>
            </a:pPr>
            <a:r>
              <a:rPr lang="en-US" dirty="0">
                <a:latin typeface="Abadi Extra Light"/>
              </a:rPr>
              <a:t>Goleman, D., Boyatzis, R., &amp; McKee, A. (2002). The emotional reality of teams. </a:t>
            </a:r>
            <a:r>
              <a:rPr lang="en-US" i="1" dirty="0">
                <a:latin typeface="Abadi Extra Light"/>
              </a:rPr>
              <a:t>Journal of Organizational Excellence</a:t>
            </a:r>
            <a:r>
              <a:rPr lang="en-US" dirty="0">
                <a:latin typeface="Abadi Extra Light"/>
              </a:rPr>
              <a:t>, </a:t>
            </a:r>
            <a:r>
              <a:rPr lang="en-US" i="1" dirty="0">
                <a:latin typeface="Abadi Extra Light"/>
              </a:rPr>
              <a:t>21</a:t>
            </a:r>
            <a:r>
              <a:rPr lang="en-US" dirty="0">
                <a:latin typeface="Abadi Extra Light"/>
              </a:rPr>
              <a:t>(2), 55-65.</a:t>
            </a:r>
          </a:p>
          <a:p>
            <a:pPr>
              <a:buSzPct val="114999"/>
            </a:pPr>
            <a:r>
              <a:rPr lang="en-US" dirty="0">
                <a:latin typeface="Abadi Extra Light"/>
              </a:rPr>
              <a:t>Greenleaf, R. K. (1970). </a:t>
            </a:r>
            <a:r>
              <a:rPr lang="en-US" i="1" dirty="0">
                <a:latin typeface="Abadi Extra Light"/>
              </a:rPr>
              <a:t>The servant as leader</a:t>
            </a:r>
            <a:r>
              <a:rPr lang="en-US" dirty="0">
                <a:latin typeface="Abadi Extra Light"/>
              </a:rPr>
              <a:t>. Indianapolis, IN: The Robert K. Greenleaf Center.</a:t>
            </a:r>
          </a:p>
          <a:p>
            <a:pPr>
              <a:buSzPct val="114999"/>
            </a:pPr>
            <a:r>
              <a:rPr lang="en-US" dirty="0">
                <a:latin typeface="Abadi Extra Light"/>
              </a:rPr>
              <a:t>Harper-Anderson, E. L., Albanese, J. S., &amp; Gooden, S. T. (Eds.). (2023). </a:t>
            </a:r>
            <a:r>
              <a:rPr lang="en-US" i="1" dirty="0">
                <a:latin typeface="Abadi Extra Light"/>
              </a:rPr>
              <a:t>Racial Equity, COVID-19, </a:t>
            </a:r>
            <a:endParaRPr lang="en-US" dirty="0">
              <a:latin typeface="Abadi Extra Light"/>
            </a:endParaRPr>
          </a:p>
          <a:p>
            <a:pPr>
              <a:buSzPct val="114999"/>
            </a:pPr>
            <a:r>
              <a:rPr lang="en-US" dirty="0">
                <a:latin typeface="Abadi Extra Light"/>
              </a:rPr>
              <a:t>Hendry, P., Quinn, M., Mitchell, R., &amp; Bach, J. (Eds.). (2023). </a:t>
            </a:r>
            <a:r>
              <a:rPr lang="en-US" i="1" dirty="0">
                <a:latin typeface="Abadi Extra Light"/>
              </a:rPr>
              <a:t>Curriculum Histories in Place, in Person, in Practice: The Louisiana State University Curriculum Theory Project</a:t>
            </a:r>
            <a:r>
              <a:rPr lang="en-US" dirty="0">
                <a:latin typeface="Abadi Extra Light"/>
              </a:rPr>
              <a:t>. Taylor &amp; Francis</a:t>
            </a:r>
          </a:p>
          <a:p>
            <a:pPr>
              <a:buSzPct val="114999"/>
            </a:pPr>
            <a:r>
              <a:rPr lang="en-US" dirty="0">
                <a:latin typeface="Abadi Extra Light"/>
              </a:rPr>
              <a:t>Jaramillo, F., </a:t>
            </a:r>
            <a:r>
              <a:rPr lang="en-US" dirty="0" err="1">
                <a:latin typeface="Abadi Extra Light"/>
              </a:rPr>
              <a:t>Grisaffe</a:t>
            </a:r>
            <a:r>
              <a:rPr lang="en-US" dirty="0">
                <a:latin typeface="Abadi Extra Light"/>
              </a:rPr>
              <a:t>, D. B., Chonko, L. B., &amp; Roberts, J. A. (2009). Examining the impact of servant leadership on salesperson’s turnover intention. </a:t>
            </a:r>
            <a:r>
              <a:rPr lang="en-US" i="1" dirty="0">
                <a:latin typeface="Abadi Extra Light"/>
              </a:rPr>
              <a:t>Journal of Personal Selling &amp; Sales Management</a:t>
            </a:r>
            <a:r>
              <a:rPr lang="en-US" dirty="0">
                <a:latin typeface="Abadi Extra Light"/>
              </a:rPr>
              <a:t>, </a:t>
            </a:r>
            <a:r>
              <a:rPr lang="en-US" i="1" dirty="0">
                <a:latin typeface="Abadi Extra Light"/>
              </a:rPr>
              <a:t>29</a:t>
            </a:r>
            <a:r>
              <a:rPr lang="en-US" dirty="0">
                <a:latin typeface="Abadi Extra Light"/>
              </a:rPr>
              <a:t>(4), 351-365.</a:t>
            </a:r>
          </a:p>
          <a:p>
            <a:pPr>
              <a:buSzPct val="114999"/>
            </a:pPr>
            <a:r>
              <a:rPr lang="en-US" dirty="0">
                <a:latin typeface="Abadi Extra Light"/>
              </a:rPr>
              <a:t>Jit, R., Sharma, C. S., &amp; Kawatra, M. (2017). Healing a broken spirit: Role of servant leadership. </a:t>
            </a:r>
            <a:r>
              <a:rPr lang="en-US" i="1" dirty="0" err="1">
                <a:latin typeface="Abadi Extra Light"/>
              </a:rPr>
              <a:t>Vikalpa</a:t>
            </a:r>
            <a:r>
              <a:rPr lang="en-US" dirty="0">
                <a:latin typeface="Abadi Extra Light"/>
              </a:rPr>
              <a:t>, </a:t>
            </a:r>
            <a:r>
              <a:rPr lang="en-US" i="1" dirty="0">
                <a:latin typeface="Abadi Extra Light"/>
              </a:rPr>
              <a:t>42</a:t>
            </a:r>
            <a:r>
              <a:rPr lang="en-US" dirty="0">
                <a:latin typeface="Abadi Extra Light"/>
              </a:rPr>
              <a:t>(2), 80-94. Chicago.</a:t>
            </a:r>
          </a:p>
          <a:p>
            <a:pPr>
              <a:buSzPct val="114999"/>
            </a:pPr>
            <a:r>
              <a:rPr lang="en-US" dirty="0">
                <a:latin typeface="Abadi Extra Light"/>
              </a:rPr>
              <a:t>Landry, L. (2019). Why Emotional Intelligence is Important in Leadership. Retrieved from: </a:t>
            </a:r>
            <a:r>
              <a:rPr lang="en-US" dirty="0">
                <a:latin typeface="Abadi Extra Light"/>
                <a:hlinkClick r:id="rId2"/>
              </a:rPr>
              <a:t>https://online.hbs.edu/blog/post/emotional-intelligence-in-leadership</a:t>
            </a:r>
            <a:endParaRPr lang="en-US">
              <a:latin typeface="Abadi Extra Light"/>
            </a:endParaRPr>
          </a:p>
          <a:p>
            <a:pPr>
              <a:buSzPct val="114999"/>
            </a:pPr>
            <a:r>
              <a:rPr lang="en-US" dirty="0">
                <a:latin typeface="Abadi Extra Light"/>
              </a:rPr>
              <a:t>Neubert M. J., Kacmar K. M., Carlson D. S., Chonko L. B., Roberts J. A. (2008). Regulatory focus as a mediator of the influence of initiating structure and servant leadership on employee behavior. </a:t>
            </a:r>
            <a:r>
              <a:rPr lang="en-US" i="1" dirty="0">
                <a:latin typeface="Abadi Extra Light"/>
              </a:rPr>
              <a:t>Journal of Applied Psychology</a:t>
            </a:r>
            <a:r>
              <a:rPr lang="en-US" dirty="0">
                <a:latin typeface="Abadi Extra Light"/>
              </a:rPr>
              <a:t>, 93(6), 1220–1233.</a:t>
            </a:r>
          </a:p>
        </p:txBody>
      </p:sp>
    </p:spTree>
    <p:extLst>
      <p:ext uri="{BB962C8B-B14F-4D97-AF65-F5344CB8AC3E}">
        <p14:creationId xmlns:p14="http://schemas.microsoft.com/office/powerpoint/2010/main" val="1743892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FE82-6E12-34AE-B9E7-F20613BD0992}"/>
              </a:ext>
            </a:extLst>
          </p:cNvPr>
          <p:cNvSpPr>
            <a:spLocks noGrp="1"/>
          </p:cNvSpPr>
          <p:nvPr>
            <p:ph type="title" idx="4294967295"/>
          </p:nvPr>
        </p:nvSpPr>
        <p:spPr>
          <a:xfrm>
            <a:off x="1171571" y="621020"/>
            <a:ext cx="6799262" cy="586030"/>
          </a:xfrm>
        </p:spPr>
        <p:txBody>
          <a:bodyPr>
            <a:normAutofit/>
          </a:bodyPr>
          <a:lstStyle/>
          <a:p>
            <a:r>
              <a:rPr lang="en-US" sz="2000" dirty="0">
                <a:latin typeface="Abadi"/>
              </a:rPr>
              <a:t>References</a:t>
            </a:r>
            <a:endParaRPr lang="en-US" sz="2000"/>
          </a:p>
        </p:txBody>
      </p:sp>
      <p:sp>
        <p:nvSpPr>
          <p:cNvPr id="3" name="Content Placeholder 2">
            <a:extLst>
              <a:ext uri="{FF2B5EF4-FFF2-40B4-BE49-F238E27FC236}">
                <a16:creationId xmlns:a16="http://schemas.microsoft.com/office/drawing/2014/main" id="{6FED6EF8-5B8D-CE20-B460-6DDFE8C184C4}"/>
              </a:ext>
            </a:extLst>
          </p:cNvPr>
          <p:cNvSpPr>
            <a:spLocks noGrp="1"/>
          </p:cNvSpPr>
          <p:nvPr>
            <p:ph idx="4294967295"/>
          </p:nvPr>
        </p:nvSpPr>
        <p:spPr>
          <a:xfrm>
            <a:off x="1017383" y="1257287"/>
            <a:ext cx="7094229" cy="4919713"/>
          </a:xfrm>
        </p:spPr>
        <p:txBody>
          <a:bodyPr>
            <a:normAutofit fontScale="62500" lnSpcReduction="20000"/>
          </a:bodyPr>
          <a:lstStyle/>
          <a:p>
            <a:pPr>
              <a:buSzPct val="114999"/>
            </a:pPr>
            <a:r>
              <a:rPr lang="en-US" dirty="0">
                <a:latin typeface="Abadi Extra Light"/>
              </a:rPr>
              <a:t>Northouse. P. (2016). </a:t>
            </a:r>
            <a:r>
              <a:rPr lang="en-US" i="1" dirty="0">
                <a:latin typeface="Abadi Extra Light"/>
              </a:rPr>
              <a:t>Leadership: Theory and Practice. </a:t>
            </a:r>
            <a:r>
              <a:rPr lang="en-US" dirty="0">
                <a:latin typeface="Abadi Extra Light"/>
              </a:rPr>
              <a:t>7th edition. Thousand Oaks, CA: SAGE publications. </a:t>
            </a:r>
            <a:endParaRPr lang="en-US" dirty="0"/>
          </a:p>
          <a:p>
            <a:pPr>
              <a:buSzPct val="114999"/>
            </a:pPr>
            <a:r>
              <a:rPr lang="en-US" dirty="0">
                <a:latin typeface="Abadi Extra Light"/>
              </a:rPr>
              <a:t>Northouse, P. G. (2021). </a:t>
            </a:r>
            <a:r>
              <a:rPr lang="en-US" i="1" dirty="0">
                <a:latin typeface="Abadi Extra Light"/>
              </a:rPr>
              <a:t>Leadership: Theory and practice</a:t>
            </a:r>
            <a:r>
              <a:rPr lang="en-US" dirty="0">
                <a:latin typeface="Abadi Extra Light"/>
              </a:rPr>
              <a:t>. Sage publications.</a:t>
            </a:r>
            <a:endParaRPr lang="en-US" dirty="0"/>
          </a:p>
          <a:p>
            <a:pPr>
              <a:buSzPct val="114999"/>
            </a:pPr>
            <a:r>
              <a:rPr lang="en-US" dirty="0">
                <a:latin typeface="Abadi Extra Light"/>
              </a:rPr>
              <a:t>Rasool SF, Maqbool R, Samma M, Zhao Y, Anjum A. (2019). Positioning Depression as a Critical Factor in Creating a Toxic Workplace Environment for Diminishing Worker Productivity. </a:t>
            </a:r>
            <a:r>
              <a:rPr lang="en-US" i="1" dirty="0">
                <a:latin typeface="Abadi Extra Light"/>
              </a:rPr>
              <a:t>Sustainability</a:t>
            </a:r>
            <a:r>
              <a:rPr lang="en-US" dirty="0">
                <a:latin typeface="Abadi Extra Light"/>
              </a:rPr>
              <a:t>.; 11(9):2589. </a:t>
            </a:r>
            <a:r>
              <a:rPr lang="en-US" dirty="0">
                <a:latin typeface="Abadi Extra Light"/>
                <a:hlinkClick r:id="rId2"/>
              </a:rPr>
              <a:t>https://doi.org/10.3390/su11092589</a:t>
            </a:r>
            <a:endParaRPr lang="en-US" dirty="0">
              <a:latin typeface="Abadi Extra Light"/>
            </a:endParaRPr>
          </a:p>
          <a:p>
            <a:pPr>
              <a:buSzPct val="114999"/>
            </a:pPr>
            <a:r>
              <a:rPr lang="en-US" dirty="0">
                <a:latin typeface="Abadi Extra Light"/>
              </a:rPr>
              <a:t>Roark, C. S., &amp; Beuthin, T. M. (2014). A MIXED-METHODS STUDY EXPLORING THE RELATIONSHIP BETWEEN SERVANT-LEADERSHIP AND EMOTIONAL INTELLIGENCE. </a:t>
            </a:r>
            <a:r>
              <a:rPr lang="en-US" i="1" dirty="0">
                <a:latin typeface="Abadi Extra Light"/>
              </a:rPr>
              <a:t>The International Journal of Servant-Leadership</a:t>
            </a:r>
            <a:r>
              <a:rPr lang="en-US" dirty="0">
                <a:latin typeface="Abadi Extra Light"/>
              </a:rPr>
              <a:t>, </a:t>
            </a:r>
            <a:r>
              <a:rPr lang="en-US" i="1" dirty="0">
                <a:latin typeface="Abadi Extra Light"/>
              </a:rPr>
              <a:t>10</a:t>
            </a:r>
            <a:r>
              <a:rPr lang="en-US" dirty="0">
                <a:latin typeface="Abadi Extra Light"/>
              </a:rPr>
              <a:t>(1), 249-277.</a:t>
            </a:r>
          </a:p>
          <a:p>
            <a:pPr>
              <a:buSzPct val="114999"/>
            </a:pPr>
            <a:r>
              <a:rPr lang="en-US" dirty="0">
                <a:latin typeface="Abadi Extra Light"/>
              </a:rPr>
              <a:t>Saeed, A. A. R., Tatlah, I. A., &amp; Yousaf, A. (2022). PERCEPTIONS OF FACULTY MEMBERS’ REGARDING SERVANT LEADERSHIP PRACTICES OF THE DEPARTMENT HEADS. </a:t>
            </a:r>
            <a:r>
              <a:rPr lang="en-US" i="1" dirty="0">
                <a:latin typeface="Abadi Extra Light"/>
              </a:rPr>
              <a:t>Jahan-e-</a:t>
            </a:r>
            <a:r>
              <a:rPr lang="en-US" i="1" dirty="0" err="1">
                <a:latin typeface="Abadi Extra Light"/>
              </a:rPr>
              <a:t>Tahqeeq</a:t>
            </a:r>
            <a:r>
              <a:rPr lang="en-US" dirty="0">
                <a:latin typeface="Abadi Extra Light"/>
              </a:rPr>
              <a:t>, </a:t>
            </a:r>
            <a:r>
              <a:rPr lang="en-US" i="1" dirty="0">
                <a:latin typeface="Abadi Extra Light"/>
              </a:rPr>
              <a:t>5</a:t>
            </a:r>
            <a:r>
              <a:rPr lang="en-US" dirty="0">
                <a:latin typeface="Abadi Extra Light"/>
              </a:rPr>
              <a:t>(1), 108-118</a:t>
            </a:r>
          </a:p>
          <a:p>
            <a:pPr>
              <a:buSzPct val="114999"/>
            </a:pPr>
            <a:r>
              <a:rPr lang="en-US" dirty="0">
                <a:latin typeface="Abadi Extra Light"/>
              </a:rPr>
              <a:t>Thompson, S., &amp; Hoy, X. (2023). Navigating the crucible of crisis: effective leadership strategies for higher education COVID-19 recovery. In </a:t>
            </a:r>
            <a:r>
              <a:rPr lang="en-US" i="1" dirty="0">
                <a:latin typeface="Abadi Extra Light"/>
              </a:rPr>
              <a:t>Innovation, Leadership and Governance in Higher Education: Perspectives on the Covid-19 Recovery Strategies</a:t>
            </a:r>
            <a:r>
              <a:rPr lang="en-US" dirty="0">
                <a:latin typeface="Abadi Extra Light"/>
              </a:rPr>
              <a:t> (pp. 257-275). Singapore: Springer Nature Singapore.</a:t>
            </a:r>
          </a:p>
          <a:p>
            <a:pPr>
              <a:buSzPct val="114999"/>
            </a:pPr>
            <a:r>
              <a:rPr lang="en-US" dirty="0">
                <a:latin typeface="Abadi Extra Light"/>
              </a:rPr>
              <a:t>Troyani, L. (2022). The Great Resignation Research Report: What’s Really Driving American Employees To Give Their Two Weeks’ Notice. </a:t>
            </a:r>
            <a:r>
              <a:rPr lang="en-US" i="1" dirty="0">
                <a:latin typeface="Abadi Extra Light"/>
              </a:rPr>
              <a:t>Plan Beyond</a:t>
            </a:r>
            <a:r>
              <a:rPr lang="en-US" dirty="0">
                <a:latin typeface="Abadi Extra Light"/>
              </a:rPr>
              <a:t>. </a:t>
            </a:r>
          </a:p>
          <a:p>
            <a:pPr>
              <a:buSzPct val="114999"/>
            </a:pPr>
            <a:r>
              <a:rPr lang="en-US" dirty="0">
                <a:latin typeface="Abadi Extra Light"/>
              </a:rPr>
              <a:t>Wong, P. T., &amp; Page, D. (2003, October). Servant leadership: An opponent-process model and the revised servant leadership profile. In </a:t>
            </a:r>
            <a:r>
              <a:rPr lang="en-US" i="1" dirty="0">
                <a:latin typeface="Abadi Extra Light"/>
              </a:rPr>
              <a:t>Proceedings of the Servant Leadership Research Roundtable</a:t>
            </a:r>
            <a:r>
              <a:rPr lang="en-US" dirty="0">
                <a:latin typeface="Abadi Extra Light"/>
              </a:rPr>
              <a:t> (Vol. 1, No. 11).</a:t>
            </a:r>
          </a:p>
        </p:txBody>
      </p:sp>
    </p:spTree>
    <p:extLst>
      <p:ext uri="{BB962C8B-B14F-4D97-AF65-F5344CB8AC3E}">
        <p14:creationId xmlns:p14="http://schemas.microsoft.com/office/powerpoint/2010/main" val="2553679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246;p15">
            <a:extLst>
              <a:ext uri="{FF2B5EF4-FFF2-40B4-BE49-F238E27FC236}">
                <a16:creationId xmlns:a16="http://schemas.microsoft.com/office/drawing/2014/main" id="{E9C25DF6-F98E-E995-5D1F-4277A24719E9}"/>
              </a:ext>
            </a:extLst>
          </p:cNvPr>
          <p:cNvGraphicFramePr/>
          <p:nvPr>
            <p:extLst>
              <p:ext uri="{D42A27DB-BD31-4B8C-83A1-F6EECF244321}">
                <p14:modId xmlns:p14="http://schemas.microsoft.com/office/powerpoint/2010/main" val="1907882390"/>
              </p:ext>
            </p:extLst>
          </p:nvPr>
        </p:nvGraphicFramePr>
        <p:xfrm>
          <a:off x="1059202" y="1364567"/>
          <a:ext cx="6984350" cy="4290646"/>
        </p:xfrm>
        <a:graphic>
          <a:graphicData uri="http://schemas.openxmlformats.org/drawingml/2006/table">
            <a:tbl>
              <a:tblPr firstRow="1" bandRow="1">
                <a:noFill/>
                <a:tableStyleId>{4AB74D83-E867-454B-BEEE-2AADFC6D3EAE}</a:tableStyleId>
              </a:tblPr>
              <a:tblGrid>
                <a:gridCol w="3301783">
                  <a:extLst>
                    <a:ext uri="{9D8B030D-6E8A-4147-A177-3AD203B41FA5}">
                      <a16:colId xmlns:a16="http://schemas.microsoft.com/office/drawing/2014/main" val="20000"/>
                    </a:ext>
                  </a:extLst>
                </a:gridCol>
                <a:gridCol w="3682567">
                  <a:extLst>
                    <a:ext uri="{9D8B030D-6E8A-4147-A177-3AD203B41FA5}">
                      <a16:colId xmlns:a16="http://schemas.microsoft.com/office/drawing/2014/main" val="20001"/>
                    </a:ext>
                  </a:extLst>
                </a:gridCol>
              </a:tblGrid>
              <a:tr h="451656">
                <a:tc>
                  <a:txBody>
                    <a:bodyPr/>
                    <a:lstStyle/>
                    <a:p>
                      <a:pPr marL="0" marR="0" lvl="0" indent="0" algn="l" rtl="0">
                        <a:spcBef>
                          <a:spcPts val="0"/>
                        </a:spcBef>
                        <a:spcAft>
                          <a:spcPts val="0"/>
                        </a:spcAft>
                        <a:buNone/>
                      </a:pPr>
                      <a:r>
                        <a:rPr lang="en-US" sz="1800" b="1" u="none" strike="noStrike" cap="none">
                          <a:latin typeface="Arial"/>
                          <a:ea typeface="Arial"/>
                          <a:cs typeface="Arial"/>
                          <a:sym typeface="Arial"/>
                        </a:rPr>
                        <a:t>Advantages</a:t>
                      </a:r>
                      <a:endParaRPr/>
                    </a:p>
                  </a:txBody>
                  <a:tcPr marL="91450" marR="91450" marT="45725" marB="45725">
                    <a:solidFill>
                      <a:srgbClr val="92D050"/>
                    </a:solidFill>
                  </a:tcPr>
                </a:tc>
                <a:tc>
                  <a:txBody>
                    <a:bodyPr/>
                    <a:lstStyle/>
                    <a:p>
                      <a:pPr marL="0" marR="0" lvl="0" indent="0" algn="l" rtl="0">
                        <a:spcBef>
                          <a:spcPts val="0"/>
                        </a:spcBef>
                        <a:spcAft>
                          <a:spcPts val="0"/>
                        </a:spcAft>
                        <a:buNone/>
                      </a:pPr>
                      <a:r>
                        <a:rPr lang="en-US" sz="1800" b="1">
                          <a:latin typeface="Arial"/>
                          <a:ea typeface="Arial"/>
                          <a:cs typeface="Arial"/>
                          <a:sym typeface="Arial"/>
                        </a:rPr>
                        <a:t>Disadvantages</a:t>
                      </a:r>
                      <a:endParaRPr/>
                    </a:p>
                  </a:txBody>
                  <a:tcPr marL="91450" marR="91450" marT="45725" marB="45725">
                    <a:solidFill>
                      <a:srgbClr val="92D050"/>
                    </a:solidFill>
                  </a:tcPr>
                </a:tc>
                <a:extLst>
                  <a:ext uri="{0D108BD9-81ED-4DB2-BD59-A6C34878D82A}">
                    <a16:rowId xmlns:a16="http://schemas.microsoft.com/office/drawing/2014/main" val="10000"/>
                  </a:ext>
                </a:extLst>
              </a:tr>
              <a:tr h="3838990">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Allows for maximum growth and development of others  </a:t>
                      </a:r>
                      <a:endParaRPr sz="1800" dirty="0">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Leadership by Example  </a:t>
                      </a:r>
                      <a:endParaRPr sz="1800" dirty="0">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Builds a Positive Work Environment  </a:t>
                      </a:r>
                      <a:endParaRPr sz="1800" dirty="0">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Encourages Others to be leaders  </a:t>
                      </a:r>
                      <a:endParaRPr sz="1800" dirty="0">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Creates a culture of belonging, trust and loyalty </a:t>
                      </a:r>
                      <a:endParaRPr sz="1800" dirty="0">
                        <a:latin typeface="Arial"/>
                        <a:ea typeface="Arial"/>
                        <a:cs typeface="Arial"/>
                        <a:sym typeface="Arial"/>
                      </a:endParaRPr>
                    </a:p>
                  </a:txBody>
                  <a:tcPr marL="91450" marR="91450" marT="45725" marB="45725">
                    <a:solidFill>
                      <a:schemeClr val="lt1"/>
                    </a:solidFill>
                  </a:tcPr>
                </a:tc>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Time intensive   </a:t>
                      </a:r>
                      <a:endParaRPr sz="1800" dirty="0">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Lack of productivity and longer decision-making processes  </a:t>
                      </a:r>
                      <a:endParaRPr sz="1800" dirty="0">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Leader can be perceived as weak  </a:t>
                      </a:r>
                      <a:endParaRPr sz="1800" dirty="0">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Trying to Please Everyone  </a:t>
                      </a:r>
                      <a:endParaRPr sz="1800" dirty="0">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Sometimes does not Fit with Traditional HR rules and Regulations Particularly with Progressive Discipline Issues </a:t>
                      </a:r>
                      <a:endParaRPr sz="1800" dirty="0">
                        <a:latin typeface="Arial"/>
                        <a:ea typeface="Arial"/>
                        <a:cs typeface="Arial"/>
                        <a:sym typeface="Arial"/>
                      </a:endParaRPr>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1257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9FF2117-E6B7-4303-43A8-10604327DEA5}"/>
              </a:ext>
            </a:extLst>
          </p:cNvPr>
          <p:cNvPicPr>
            <a:picLocks noChangeAspect="1"/>
          </p:cNvPicPr>
          <p:nvPr/>
        </p:nvPicPr>
        <p:blipFill>
          <a:blip r:embed="rId2"/>
          <a:stretch>
            <a:fillRect/>
          </a:stretch>
        </p:blipFill>
        <p:spPr>
          <a:xfrm>
            <a:off x="0" y="0"/>
            <a:ext cx="9144000" cy="6967469"/>
          </a:xfrm>
          <a:prstGeom prst="rect">
            <a:avLst/>
          </a:prstGeom>
        </p:spPr>
      </p:pic>
    </p:spTree>
    <p:extLst>
      <p:ext uri="{BB962C8B-B14F-4D97-AF65-F5344CB8AC3E}">
        <p14:creationId xmlns:p14="http://schemas.microsoft.com/office/powerpoint/2010/main" val="2367002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CCC59507-B07A-136D-AD0B-D7E35930953D}"/>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67522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5"/>
          <p:cNvSpPr txBox="1">
            <a:spLocks noGrp="1"/>
          </p:cNvSpPr>
          <p:nvPr>
            <p:ph type="title" idx="4294967295"/>
          </p:nvPr>
        </p:nvSpPr>
        <p:spPr>
          <a:xfrm>
            <a:off x="1171571" y="2819871"/>
            <a:ext cx="6799262" cy="130333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62626"/>
              </a:buClr>
              <a:buSzPts val="2800"/>
              <a:buFont typeface="Arial"/>
              <a:buNone/>
            </a:pPr>
            <a:r>
              <a:rPr lang="en-US" sz="2800" dirty="0">
                <a:latin typeface="Arial"/>
                <a:ea typeface="Arial"/>
                <a:cs typeface="Arial"/>
                <a:sym typeface="Arial"/>
              </a:rPr>
              <a:t>Interview I: Question 3 Asks Leaders:  </a:t>
            </a:r>
            <a:endParaRPr sz="2800" dirty="0"/>
          </a:p>
          <a:p>
            <a:pPr marL="0" lvl="0" indent="0" algn="ctr" rtl="0">
              <a:spcBef>
                <a:spcPts val="0"/>
              </a:spcBef>
              <a:spcAft>
                <a:spcPts val="0"/>
              </a:spcAft>
              <a:buClr>
                <a:srgbClr val="262626"/>
              </a:buClr>
              <a:buSzPts val="2800"/>
              <a:buFont typeface="Arial"/>
              <a:buNone/>
            </a:pPr>
            <a:endParaRPr sz="2800" dirty="0"/>
          </a:p>
          <a:p>
            <a:pPr marL="0" lvl="0" indent="0" algn="ctr" rtl="0">
              <a:spcBef>
                <a:spcPts val="0"/>
              </a:spcBef>
              <a:spcAft>
                <a:spcPts val="0"/>
              </a:spcAft>
              <a:buClr>
                <a:srgbClr val="262626"/>
              </a:buClr>
              <a:buSzPts val="2800"/>
              <a:buFont typeface="Arial"/>
              <a:buNone/>
            </a:pPr>
            <a:r>
              <a:rPr lang="en-US" sz="2800" dirty="0">
                <a:latin typeface="Arial"/>
                <a:ea typeface="Arial"/>
                <a:cs typeface="Arial"/>
                <a:sym typeface="Arial"/>
              </a:rPr>
              <a:t>As a university leader, of the seven behaviors inherent in servant leadership (conceptualizing, emotional healing, putting followers first, helping followers grow and succeed, behaving ethically, empowering, and creating value for the community) (Northouse, 2016) which do you find to be the top three for leaders in higher education and what is your rationale? </a:t>
            </a:r>
            <a:endParaRPr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26" descr="Table&#10;&#10;Description automatically generated"/>
          <p:cNvPicPr preferRelativeResize="0"/>
          <p:nvPr/>
        </p:nvPicPr>
        <p:blipFill rotWithShape="1">
          <a:blip r:embed="rId3">
            <a:alphaModFix/>
          </a:blip>
          <a:srcRect r="-90" b="5461"/>
          <a:stretch/>
        </p:blipFill>
        <p:spPr>
          <a:xfrm>
            <a:off x="827251" y="813583"/>
            <a:ext cx="7482796" cy="522403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7"/>
          <p:cNvSpPr txBox="1">
            <a:spLocks noGrp="1"/>
          </p:cNvSpPr>
          <p:nvPr>
            <p:ph type="title" idx="4294967295"/>
          </p:nvPr>
        </p:nvSpPr>
        <p:spPr>
          <a:xfrm>
            <a:off x="1086018" y="915988"/>
            <a:ext cx="4224338" cy="130333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000"/>
              <a:buFont typeface="Arial"/>
              <a:buNone/>
            </a:pPr>
            <a:r>
              <a:rPr lang="en-US">
                <a:latin typeface="Arial"/>
                <a:ea typeface="Arial"/>
                <a:cs typeface="Arial"/>
                <a:sym typeface="Arial"/>
              </a:rPr>
              <a:t>1. Empowerment</a:t>
            </a:r>
            <a:endParaRPr/>
          </a:p>
        </p:txBody>
      </p:sp>
      <p:sp>
        <p:nvSpPr>
          <p:cNvPr id="324" name="Google Shape;324;p27"/>
          <p:cNvSpPr txBox="1">
            <a:spLocks noGrp="1"/>
          </p:cNvSpPr>
          <p:nvPr>
            <p:ph type="body" idx="4294967295"/>
          </p:nvPr>
        </p:nvSpPr>
        <p:spPr>
          <a:xfrm>
            <a:off x="1171571" y="2677940"/>
            <a:ext cx="6799262" cy="3444875"/>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SzPct val="115000"/>
              <a:buNone/>
            </a:pPr>
            <a:r>
              <a:rPr lang="en-US" dirty="0">
                <a:latin typeface="Arial"/>
                <a:ea typeface="Arial"/>
                <a:cs typeface="Arial"/>
                <a:sym typeface="Arial"/>
              </a:rPr>
              <a:t>According to </a:t>
            </a:r>
            <a:r>
              <a:rPr lang="en-US" dirty="0" err="1">
                <a:latin typeface="Arial"/>
                <a:ea typeface="Arial"/>
                <a:cs typeface="Arial"/>
                <a:sym typeface="Arial"/>
              </a:rPr>
              <a:t>Northhouse</a:t>
            </a:r>
            <a:r>
              <a:rPr lang="en-US" dirty="0">
                <a:latin typeface="Arial"/>
                <a:ea typeface="Arial"/>
                <a:cs typeface="Arial"/>
                <a:sym typeface="Arial"/>
              </a:rPr>
              <a:t> (2016) “empowerment is the process of enabling individuals to take control for themselves of the factors surrounding their circumstances” (p. 702). Servant leadership puts team members first, empowering them to become the best they can be. (Northouse, 2016). </a:t>
            </a:r>
          </a:p>
          <a:p>
            <a:pPr marL="0" lvl="0" indent="0" algn="l" rtl="0">
              <a:spcBef>
                <a:spcPts val="0"/>
              </a:spcBef>
              <a:spcAft>
                <a:spcPts val="0"/>
              </a:spcAft>
              <a:buSzPct val="115000"/>
              <a:buNone/>
            </a:pPr>
            <a:endParaRPr lang="en-US" dirty="0"/>
          </a:p>
          <a:p>
            <a:pPr marL="0" lvl="0" indent="0" algn="l" rtl="0">
              <a:spcBef>
                <a:spcPts val="0"/>
              </a:spcBef>
              <a:spcAft>
                <a:spcPts val="0"/>
              </a:spcAft>
              <a:buSzPct val="115000"/>
              <a:buNone/>
            </a:pPr>
            <a:r>
              <a:rPr lang="en-US" dirty="0">
                <a:latin typeface="Arial"/>
                <a:ea typeface="Arial"/>
                <a:cs typeface="Arial"/>
                <a:sym typeface="Arial"/>
              </a:rPr>
              <a:t>Of the ten leaders interviewed, empowerment was one of the top three behaviors and, in terms of the leaders, each had their own interpretation of the meaning behind empowering others. </a:t>
            </a:r>
            <a:endParaRPr dirty="0"/>
          </a:p>
        </p:txBody>
      </p:sp>
      <p:pic>
        <p:nvPicPr>
          <p:cNvPr id="325" name="Google Shape;325;p27" descr="A picture containing text, different&#10;&#10;Description automatically generated"/>
          <p:cNvPicPr preferRelativeResize="0"/>
          <p:nvPr/>
        </p:nvPicPr>
        <p:blipFill rotWithShape="1">
          <a:blip r:embed="rId3">
            <a:alphaModFix/>
          </a:blip>
          <a:srcRect/>
          <a:stretch/>
        </p:blipFill>
        <p:spPr>
          <a:xfrm>
            <a:off x="5506511" y="649838"/>
            <a:ext cx="2743200" cy="1965081"/>
          </a:xfrm>
          <a:prstGeom prst="rect">
            <a:avLst/>
          </a:prstGeom>
          <a:noFill/>
          <a:ln>
            <a:noFill/>
          </a:ln>
        </p:spPr>
      </p:pic>
    </p:spTree>
  </p:cSld>
  <p:clrMapOvr>
    <a:masterClrMapping/>
  </p:clrMapOvr>
</p:sld>
</file>

<file path=ppt/theme/theme1.xml><?xml version="1.0" encoding="utf-8"?>
<a:theme xmlns:a="http://schemas.openxmlformats.org/drawingml/2006/main" name="Organic">
  <a:themeElements>
    <a:clrScheme name="Organic">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TotalTime>
  <Words>2517</Words>
  <Application>Microsoft Macintosh PowerPoint</Application>
  <PresentationFormat>On-screen Show (4:3)</PresentationFormat>
  <Paragraphs>149</Paragraphs>
  <Slides>32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Abadi</vt:lpstr>
      <vt:lpstr>Abadi Extra Light</vt:lpstr>
      <vt:lpstr>Arial</vt:lpstr>
      <vt:lpstr>Garamond</vt:lpstr>
      <vt:lpstr>Organic</vt:lpstr>
      <vt:lpstr>   Servant Leader  Behaviors Study:  Straight Talk From University Leaders</vt:lpstr>
      <vt:lpstr>Part II Examining Servant Leadership Behaviors  In Higher Education:</vt:lpstr>
      <vt:lpstr>Advantages and Disadvantages</vt:lpstr>
      <vt:lpstr>PowerPoint Presentation</vt:lpstr>
      <vt:lpstr>PowerPoint Presentation</vt:lpstr>
      <vt:lpstr>PowerPoint Presentation</vt:lpstr>
      <vt:lpstr>Interview I: Question 3 Asks Leaders:    As a university leader, of the seven behaviors inherent in servant leadership (conceptualizing, emotional healing, putting followers first, helping followers grow and succeed, behaving ethically, empowering, and creating value for the community) (Northouse, 2016) which do you find to be the top three for leaders in higher education and what is your rationale? </vt:lpstr>
      <vt:lpstr>PowerPoint Presentation</vt:lpstr>
      <vt:lpstr>1. Empowerment</vt:lpstr>
      <vt:lpstr>PowerPoint Presentation</vt:lpstr>
      <vt:lpstr>2. Helping Followers Grow and Succeed</vt:lpstr>
      <vt:lpstr>PowerPoint Presentation</vt:lpstr>
      <vt:lpstr>3. Conceptualizing</vt:lpstr>
      <vt:lpstr>PowerPoint Presentation</vt:lpstr>
      <vt:lpstr>Interview I: Question 4 Asks Leaders: Goleman (2006) contends there are five components of emotional intelligence. Can you offer an example of how you have demonstrated each in a leadership capacity? 1) Self-awareness. 2) Self-Regulation 3) Motivation  4) Empathy 5) Social Skills.</vt:lpstr>
      <vt:lpstr>Emotional Intelligence Domains and Leader Commentary Themes </vt:lpstr>
      <vt:lpstr>PowerPoint Presentation</vt:lpstr>
      <vt:lpstr>Interview II: Question 5 Asks Leaders: To what extent is servant leadership a model that would be positively aligned with the goals, mission, values, and work culture inherent in your work setting.</vt:lpstr>
      <vt:lpstr>PowerPoint Presentation</vt:lpstr>
      <vt:lpstr>Interview II: Question 6 Asks Leaders: Tell me about a specific time when you provided support to a direct report.</vt:lpstr>
      <vt:lpstr>Interview II: Question 6 Asks Leaders: Tell me about a specific time when you provided support to a direct report.</vt:lpstr>
      <vt:lpstr>PowerPoint Presentation</vt:lpstr>
      <vt:lpstr>Interview II: Question 7 Asks Leaders: If I spoke with past and current direct reports, how would they describe  your leadership style?</vt:lpstr>
      <vt:lpstr>Interview II: Question 8 Asks Leaders: Do you think the global pandemic has impacted your ability to practice servant leadership?  If it has, please provide specific examples.</vt:lpstr>
      <vt:lpstr>PowerPoint Presentation</vt:lpstr>
      <vt:lpstr>PowerPoint Presentation</vt:lpstr>
      <vt:lpstr>PowerPoint Presentation</vt:lpstr>
      <vt:lpstr>PowerPoint Presentation</vt:lpstr>
      <vt:lpstr>Potential for Future Research</vt:lpstr>
      <vt:lpstr>PowerPoint Presentation</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Doctoral Capstone  Defense</dc:title>
  <dc:creator>Karol Johansen</dc:creator>
  <cp:lastModifiedBy>Karol Johansen</cp:lastModifiedBy>
  <cp:revision>54</cp:revision>
  <dcterms:created xsi:type="dcterms:W3CDTF">2020-09-03T15:48:47Z</dcterms:created>
  <dcterms:modified xsi:type="dcterms:W3CDTF">2023-08-21T00:04:29Z</dcterms:modified>
</cp:coreProperties>
</file>