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433" r:id="rId2"/>
    <p:sldId id="432" r:id="rId3"/>
    <p:sldId id="431" r:id="rId4"/>
    <p:sldId id="436" r:id="rId5"/>
    <p:sldId id="437" r:id="rId6"/>
    <p:sldId id="438" r:id="rId7"/>
    <p:sldId id="440" r:id="rId8"/>
    <p:sldId id="439" r:id="rId9"/>
    <p:sldId id="441" r:id="rId10"/>
    <p:sldId id="442" r:id="rId11"/>
    <p:sldId id="449" r:id="rId12"/>
    <p:sldId id="443" r:id="rId13"/>
    <p:sldId id="445" r:id="rId14"/>
    <p:sldId id="446" r:id="rId15"/>
    <p:sldId id="447" r:id="rId16"/>
    <p:sldId id="448"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Garamond" panose="02020404030301010803" pitchFamily="18"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54JcoePmbKCWLdhn4RPihrrC6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90715-A420-FC69-6E98-2E16F39CA92A}" v="247" dt="2023-04-21T20:40:36.947"/>
    <p1510:client id="{6D64ABE6-DFB8-EBF2-7A0D-05604AFE3DCF}" v="385" dt="2023-04-25T23:51:39.873"/>
    <p1510:client id="{6E8AADE3-CB6A-EF3A-B653-4EAE787E2CFC}" v="506" dt="2023-04-18T21:32:31.652"/>
    <p1510:client id="{C370D1DC-4E4F-A5D4-1D74-1F3747D04736}" v="84" dt="2023-04-21T20:22:48.118"/>
    <p1510:client id="{C5ABA6AE-869F-B5AD-08B7-3BC3D2B7EE66}" v="102" dt="2023-04-21T20:55:52.093"/>
  </p1510:revLst>
</p1510:revInfo>
</file>

<file path=ppt/tableStyles.xml><?xml version="1.0" encoding="utf-8"?>
<a:tblStyleLst xmlns:a="http://schemas.openxmlformats.org/drawingml/2006/main" def="{4AB74D83-E867-454B-BEEE-2AADFC6D3EAE}">
  <a:tblStyle styleId="{4AB74D83-E867-454B-BEEE-2AADFC6D3EAE}" styleName="Table_0">
    <a:wholeTbl>
      <a:tcTxStyle b="off" i="off">
        <a:font>
          <a:latin typeface="Garamond"/>
          <a:ea typeface="Garamond"/>
          <a:cs typeface="Garamo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1474"/>
  </p:normalViewPr>
  <p:slideViewPr>
    <p:cSldViewPr snapToGrid="0">
      <p:cViewPr varScale="1">
        <p:scale>
          <a:sx n="87" d="100"/>
          <a:sy n="87" d="100"/>
        </p:scale>
        <p:origin x="182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89"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90"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changed the first slide to add “proposal”</a:t>
            </a:r>
            <a:endParaRPr/>
          </a:p>
        </p:txBody>
      </p:sp>
      <p:sp>
        <p:nvSpPr>
          <p:cNvPr id="154" name="Google Shape;1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57"/>
          <p:cNvSpPr txBox="1">
            <a:spLocks noGrp="1"/>
          </p:cNvSpPr>
          <p:nvPr>
            <p:ph type="title"/>
          </p:nvPr>
        </p:nvSpPr>
        <p:spPr>
          <a:xfrm>
            <a:off x="1176869" y="3308581"/>
            <a:ext cx="679872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57"/>
          <p:cNvSpPr txBox="1">
            <a:spLocks noGrp="1"/>
          </p:cNvSpPr>
          <p:nvPr>
            <p:ph type="body" idx="1"/>
          </p:nvPr>
        </p:nvSpPr>
        <p:spPr>
          <a:xfrm>
            <a:off x="1176868" y="4777381"/>
            <a:ext cx="679873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6" name="Google Shape;116;p57"/>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7"/>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7"/>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58"/>
          <p:cNvSpPr txBox="1">
            <a:spLocks noGrp="1"/>
          </p:cNvSpPr>
          <p:nvPr>
            <p:ph type="title"/>
          </p:nvPr>
        </p:nvSpPr>
        <p:spPr>
          <a:xfrm>
            <a:off x="1409416" y="982132"/>
            <a:ext cx="632516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8"/>
          <p:cNvSpPr txBox="1">
            <a:spLocks noGrp="1"/>
          </p:cNvSpPr>
          <p:nvPr>
            <p:ph type="body" idx="1"/>
          </p:nvPr>
        </p:nvSpPr>
        <p:spPr>
          <a:xfrm>
            <a:off x="1176868" y="3639312"/>
            <a:ext cx="6798730"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2" name="Google Shape;122;p58"/>
          <p:cNvSpPr txBox="1">
            <a:spLocks noGrp="1"/>
          </p:cNvSpPr>
          <p:nvPr>
            <p:ph type="body" idx="2"/>
          </p:nvPr>
        </p:nvSpPr>
        <p:spPr>
          <a:xfrm>
            <a:off x="1176865" y="4529667"/>
            <a:ext cx="6798736"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3" name="Google Shape;123;p58"/>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8"/>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8"/>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58"/>
          <p:cNvSpPr txBox="1"/>
          <p:nvPr/>
        </p:nvSpPr>
        <p:spPr>
          <a:xfrm>
            <a:off x="878060" y="89689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7" name="Google Shape;127;p58"/>
          <p:cNvSpPr txBox="1"/>
          <p:nvPr/>
        </p:nvSpPr>
        <p:spPr>
          <a:xfrm>
            <a:off x="7649796" y="2607728"/>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8" name="Google Shape;128;p58"/>
          <p:cNvCxnSpPr/>
          <p:nvPr/>
        </p:nvCxnSpPr>
        <p:spPr>
          <a:xfrm>
            <a:off x="1278466" y="342900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59"/>
          <p:cNvSpPr txBox="1">
            <a:spLocks noGrp="1"/>
          </p:cNvSpPr>
          <p:nvPr>
            <p:ph type="title"/>
          </p:nvPr>
        </p:nvSpPr>
        <p:spPr>
          <a:xfrm>
            <a:off x="1176865" y="982131"/>
            <a:ext cx="6798734" cy="22944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9"/>
          <p:cNvSpPr txBox="1">
            <a:spLocks noGrp="1"/>
          </p:cNvSpPr>
          <p:nvPr>
            <p:ph type="body" idx="1"/>
          </p:nvPr>
        </p:nvSpPr>
        <p:spPr>
          <a:xfrm>
            <a:off x="1176868" y="3566160"/>
            <a:ext cx="6798730" cy="905256"/>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2" name="Google Shape;132;p59"/>
          <p:cNvSpPr txBox="1">
            <a:spLocks noGrp="1"/>
          </p:cNvSpPr>
          <p:nvPr>
            <p:ph type="body" idx="2"/>
          </p:nvPr>
        </p:nvSpPr>
        <p:spPr>
          <a:xfrm>
            <a:off x="1176866" y="4470400"/>
            <a:ext cx="6798734"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840"/>
              <a:buNone/>
              <a:defRPr sz="1600">
                <a:solidFill>
                  <a:schemeClr val="dk1"/>
                </a:solidFill>
              </a:defRPr>
            </a:lvl1pPr>
            <a:lvl2pPr marL="914400" lvl="1" indent="-228600" algn="l">
              <a:spcBef>
                <a:spcPts val="600"/>
              </a:spcBef>
              <a:spcAft>
                <a:spcPts val="0"/>
              </a:spcAft>
              <a:buSzPts val="1840"/>
              <a:buNone/>
              <a:defRPr sz="16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33" name="Google Shape;133;p5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59"/>
          <p:cNvCxnSpPr/>
          <p:nvPr/>
        </p:nvCxnSpPr>
        <p:spPr>
          <a:xfrm>
            <a:off x="1278469" y="3429000"/>
            <a:ext cx="6606421"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6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60"/>
          <p:cNvSpPr txBox="1">
            <a:spLocks noGrp="1"/>
          </p:cNvSpPr>
          <p:nvPr>
            <p:ph type="body" idx="1"/>
          </p:nvPr>
        </p:nvSpPr>
        <p:spPr>
          <a:xfrm rot="5400000">
            <a:off x="2883366" y="783633"/>
            <a:ext cx="3385733" cy="67987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0" name="Google Shape;140;p6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6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6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60"/>
          <p:cNvCxnSpPr/>
          <p:nvPr/>
        </p:nvCxnSpPr>
        <p:spPr>
          <a:xfrm>
            <a:off x="1278466" y="2354670"/>
            <a:ext cx="660642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61"/>
          <p:cNvSpPr txBox="1">
            <a:spLocks noGrp="1"/>
          </p:cNvSpPr>
          <p:nvPr>
            <p:ph type="title"/>
          </p:nvPr>
        </p:nvSpPr>
        <p:spPr>
          <a:xfrm rot="5400000">
            <a:off x="4681635" y="2581906"/>
            <a:ext cx="4968995" cy="161893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1"/>
          <p:cNvSpPr txBox="1">
            <a:spLocks noGrp="1"/>
          </p:cNvSpPr>
          <p:nvPr>
            <p:ph type="body" idx="1"/>
          </p:nvPr>
        </p:nvSpPr>
        <p:spPr>
          <a:xfrm rot="5400000">
            <a:off x="1150125" y="933615"/>
            <a:ext cx="4968993" cy="4915509"/>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7" name="Google Shape;147;p6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6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6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61"/>
          <p:cNvCxnSpPr/>
          <p:nvPr/>
        </p:nvCxnSpPr>
        <p:spPr>
          <a:xfrm>
            <a:off x="6245512" y="906873"/>
            <a:ext cx="0" cy="4968993"/>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0"/>
        <p:cNvGrpSpPr/>
        <p:nvPr/>
      </p:nvGrpSpPr>
      <p:grpSpPr>
        <a:xfrm>
          <a:off x="0" y="0"/>
          <a:ext cx="0" cy="0"/>
          <a:chOff x="0" y="0"/>
          <a:chExt cx="0" cy="0"/>
        </a:xfrm>
      </p:grpSpPr>
      <p:grpSp>
        <p:nvGrpSpPr>
          <p:cNvPr id="21" name="Google Shape;21;p45"/>
          <p:cNvGrpSpPr/>
          <p:nvPr/>
        </p:nvGrpSpPr>
        <p:grpSpPr>
          <a:xfrm>
            <a:off x="0" y="0"/>
            <a:ext cx="9144677" cy="6858000"/>
            <a:chOff x="0" y="0"/>
            <a:chExt cx="9144677" cy="6858000"/>
          </a:xfrm>
        </p:grpSpPr>
        <p:pic>
          <p:nvPicPr>
            <p:cNvPr id="22" name="Google Shape;22;p45" descr="SD-PanelTitle-R1.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3" name="Google Shape;23;p45"/>
            <p:cNvSpPr/>
            <p:nvPr/>
          </p:nvSpPr>
          <p:spPr>
            <a:xfrm>
              <a:off x="1515532" y="1520422"/>
              <a:ext cx="6112935" cy="3818468"/>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45" descr="HDRibbonTitle-UniformTrim.png"/>
            <p:cNvPicPr preferRelativeResize="0"/>
            <p:nvPr/>
          </p:nvPicPr>
          <p:blipFill rotWithShape="1">
            <a:blip r:embed="rId3">
              <a:alphaModFix/>
            </a:blip>
            <a:srcRect l="-2" r="47958"/>
            <a:stretch/>
          </p:blipFill>
          <p:spPr>
            <a:xfrm>
              <a:off x="0" y="3128434"/>
              <a:ext cx="1664208" cy="612648"/>
            </a:xfrm>
            <a:prstGeom prst="rect">
              <a:avLst/>
            </a:prstGeom>
            <a:noFill/>
            <a:ln>
              <a:noFill/>
            </a:ln>
          </p:spPr>
        </p:pic>
        <p:pic>
          <p:nvPicPr>
            <p:cNvPr id="25" name="Google Shape;25;p45" descr="HDRibbonTitle-UniformTrim.png"/>
            <p:cNvPicPr preferRelativeResize="0"/>
            <p:nvPr/>
          </p:nvPicPr>
          <p:blipFill rotWithShape="1">
            <a:blip r:embed="rId3">
              <a:alphaModFix/>
            </a:blip>
            <a:srcRect l="-2" r="47958"/>
            <a:stretch/>
          </p:blipFill>
          <p:spPr>
            <a:xfrm>
              <a:off x="7480469" y="3128434"/>
              <a:ext cx="1664208" cy="612648"/>
            </a:xfrm>
            <a:prstGeom prst="rect">
              <a:avLst/>
            </a:prstGeom>
            <a:noFill/>
            <a:ln>
              <a:noFill/>
            </a:ln>
          </p:spPr>
        </p:pic>
      </p:grpSp>
      <p:sp>
        <p:nvSpPr>
          <p:cNvPr id="26" name="Google Shape;26;p45"/>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4800"/>
              <a:buFont typeface="Arial"/>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5"/>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lvl1pPr lvl="0" algn="ctr">
              <a:spcBef>
                <a:spcPts val="400"/>
              </a:spcBef>
              <a:spcAft>
                <a:spcPts val="0"/>
              </a:spcAft>
              <a:buSzPts val="2300"/>
              <a:buNone/>
              <a:defRPr sz="20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8" name="Google Shape;28;p45"/>
          <p:cNvSpPr txBox="1">
            <a:spLocks noGrp="1"/>
          </p:cNvSpPr>
          <p:nvPr>
            <p:ph type="dt" idx="10"/>
          </p:nvPr>
        </p:nvSpPr>
        <p:spPr>
          <a:xfrm>
            <a:off x="6065417" y="5054602"/>
            <a:ext cx="673276"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5"/>
          <p:cNvSpPr txBox="1">
            <a:spLocks noGrp="1"/>
          </p:cNvSpPr>
          <p:nvPr>
            <p:ph type="ftr" idx="11"/>
          </p:nvPr>
        </p:nvSpPr>
        <p:spPr>
          <a:xfrm>
            <a:off x="1921934" y="5054602"/>
            <a:ext cx="406486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5"/>
          <p:cNvSpPr txBox="1">
            <a:spLocks noGrp="1"/>
          </p:cNvSpPr>
          <p:nvPr>
            <p:ph type="sldNum" idx="12"/>
          </p:nvPr>
        </p:nvSpPr>
        <p:spPr>
          <a:xfrm>
            <a:off x="6817317" y="5054602"/>
            <a:ext cx="413483"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45"/>
          <p:cNvCxnSpPr/>
          <p:nvPr/>
        </p:nvCxnSpPr>
        <p:spPr>
          <a:xfrm>
            <a:off x="2019825" y="3471329"/>
            <a:ext cx="5113083" cy="0"/>
          </a:xfrm>
          <a:prstGeom prst="straightConnector1">
            <a:avLst/>
          </a:prstGeom>
          <a:noFill/>
          <a:ln w="15875"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421356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1278465" y="1641413"/>
            <a:ext cx="6595534"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9"/>
          <p:cNvSpPr txBox="1">
            <a:spLocks noGrp="1"/>
          </p:cNvSpPr>
          <p:nvPr>
            <p:ph type="body" idx="1"/>
          </p:nvPr>
        </p:nvSpPr>
        <p:spPr>
          <a:xfrm>
            <a:off x="1278465" y="3734859"/>
            <a:ext cx="6595534" cy="1090015"/>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52" name="Google Shape;52;p49"/>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9"/>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49"/>
          <p:cNvCxnSpPr/>
          <p:nvPr/>
        </p:nvCxnSpPr>
        <p:spPr>
          <a:xfrm>
            <a:off x="1278466" y="3599392"/>
            <a:ext cx="6595533"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cxnSp>
        <p:nvCxnSpPr>
          <p:cNvPr id="57" name="Google Shape;57;p50"/>
          <p:cNvCxnSpPr/>
          <p:nvPr/>
        </p:nvCxnSpPr>
        <p:spPr>
          <a:xfrm>
            <a:off x="1278465" y="2356260"/>
            <a:ext cx="6595534" cy="0"/>
          </a:xfrm>
          <a:prstGeom prst="straightConnector1">
            <a:avLst/>
          </a:prstGeom>
          <a:noFill/>
          <a:ln w="15875" cap="flat" cmpd="sng">
            <a:solidFill>
              <a:schemeClr val="accent1"/>
            </a:solidFill>
            <a:prstDash val="solid"/>
            <a:round/>
            <a:headEnd type="none" w="sm" len="sm"/>
            <a:tailEnd type="none" w="sm" len="sm"/>
          </a:ln>
        </p:spPr>
      </p:cxnSp>
      <p:sp>
        <p:nvSpPr>
          <p:cNvPr id="58" name="Google Shape;58;p50"/>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body" idx="1"/>
          </p:nvPr>
        </p:nvSpPr>
        <p:spPr>
          <a:xfrm>
            <a:off x="1176866"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50"/>
          <p:cNvSpPr txBox="1">
            <a:spLocks noGrp="1"/>
          </p:cNvSpPr>
          <p:nvPr>
            <p:ph type="body" idx="2"/>
          </p:nvPr>
        </p:nvSpPr>
        <p:spPr>
          <a:xfrm>
            <a:off x="4645152" y="2487168"/>
            <a:ext cx="3337560" cy="344728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1" name="Google Shape;61;p50"/>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0"/>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0"/>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51"/>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0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body" idx="1"/>
          </p:nvPr>
        </p:nvSpPr>
        <p:spPr>
          <a:xfrm>
            <a:off x="1176868"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7" name="Google Shape;67;p51"/>
          <p:cNvSpPr txBox="1">
            <a:spLocks noGrp="1"/>
          </p:cNvSpPr>
          <p:nvPr>
            <p:ph type="body" idx="2"/>
          </p:nvPr>
        </p:nvSpPr>
        <p:spPr>
          <a:xfrm>
            <a:off x="1176868"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8" name="Google Shape;68;p51"/>
          <p:cNvSpPr txBox="1">
            <a:spLocks noGrp="1"/>
          </p:cNvSpPr>
          <p:nvPr>
            <p:ph type="body" idx="3"/>
          </p:nvPr>
        </p:nvSpPr>
        <p:spPr>
          <a:xfrm>
            <a:off x="4641832" y="2658533"/>
            <a:ext cx="3337560" cy="5762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760"/>
              <a:buNone/>
              <a:defRPr sz="24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69" name="Google Shape;69;p51"/>
          <p:cNvSpPr txBox="1">
            <a:spLocks noGrp="1"/>
          </p:cNvSpPr>
          <p:nvPr>
            <p:ph type="body" idx="4"/>
          </p:nvPr>
        </p:nvSpPr>
        <p:spPr>
          <a:xfrm>
            <a:off x="4641832" y="3243263"/>
            <a:ext cx="3337560" cy="2706624"/>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0" name="Google Shape;70;p51"/>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1"/>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1"/>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51"/>
          <p:cNvCxnSpPr/>
          <p:nvPr/>
        </p:nvCxnSpPr>
        <p:spPr>
          <a:xfrm>
            <a:off x="1278466" y="2354670"/>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1176865" y="1388534"/>
            <a:ext cx="2536798"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2"/>
          <p:cNvSpPr txBox="1">
            <a:spLocks noGrp="1"/>
          </p:cNvSpPr>
          <p:nvPr>
            <p:ph type="body" idx="1"/>
          </p:nvPr>
        </p:nvSpPr>
        <p:spPr>
          <a:xfrm>
            <a:off x="4120062" y="982132"/>
            <a:ext cx="3855539"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7" name="Google Shape;77;p52"/>
          <p:cNvSpPr txBox="1">
            <a:spLocks noGrp="1"/>
          </p:cNvSpPr>
          <p:nvPr>
            <p:ph type="body" idx="2"/>
          </p:nvPr>
        </p:nvSpPr>
        <p:spPr>
          <a:xfrm>
            <a:off x="1176865" y="3031065"/>
            <a:ext cx="2536798"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8" name="Google Shape;78;p52"/>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2"/>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2"/>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52"/>
          <p:cNvCxnSpPr/>
          <p:nvPr/>
        </p:nvCxnSpPr>
        <p:spPr>
          <a:xfrm>
            <a:off x="1278466" y="2912533"/>
            <a:ext cx="233359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3"/>
          <p:cNvSpPr txBox="1">
            <a:spLocks noGrp="1"/>
          </p:cNvSpPr>
          <p:nvPr>
            <p:ph type="title"/>
          </p:nvPr>
        </p:nvSpPr>
        <p:spPr>
          <a:xfrm>
            <a:off x="1176865" y="1883832"/>
            <a:ext cx="3632202"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3"/>
          <p:cNvSpPr>
            <a:spLocks noGrp="1"/>
          </p:cNvSpPr>
          <p:nvPr>
            <p:ph type="pic" idx="2"/>
          </p:nvPr>
        </p:nvSpPr>
        <p:spPr>
          <a:xfrm>
            <a:off x="5183069" y="1032933"/>
            <a:ext cx="2929463" cy="4792136"/>
          </a:xfrm>
          <a:prstGeom prst="roundRect">
            <a:avLst>
              <a:gd name="adj" fmla="val 0"/>
            </a:avLst>
          </a:prstGeom>
          <a:noFill/>
          <a:ln w="57150" cap="flat" cmpd="thickThin">
            <a:solidFill>
              <a:srgbClr val="7F7F7F"/>
            </a:solidFill>
            <a:prstDash val="solid"/>
            <a:round/>
            <a:headEnd type="none" w="sm" len="sm"/>
            <a:tailEnd type="none" w="sm" len="sm"/>
          </a:ln>
        </p:spPr>
      </p:sp>
      <p:sp>
        <p:nvSpPr>
          <p:cNvPr id="85" name="Google Shape;85;p53"/>
          <p:cNvSpPr txBox="1">
            <a:spLocks noGrp="1"/>
          </p:cNvSpPr>
          <p:nvPr>
            <p:ph type="body" idx="1"/>
          </p:nvPr>
        </p:nvSpPr>
        <p:spPr>
          <a:xfrm>
            <a:off x="1176865" y="3255432"/>
            <a:ext cx="3632201"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6" name="Google Shape;86;p53"/>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3"/>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3"/>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54"/>
          <p:cNvSpPr txBox="1">
            <a:spLocks noGrp="1"/>
          </p:cNvSpPr>
          <p:nvPr>
            <p:ph type="title"/>
          </p:nvPr>
        </p:nvSpPr>
        <p:spPr>
          <a:xfrm>
            <a:off x="1176866" y="4815415"/>
            <a:ext cx="6798734"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54"/>
          <p:cNvSpPr>
            <a:spLocks noGrp="1"/>
          </p:cNvSpPr>
          <p:nvPr>
            <p:ph type="pic" idx="2"/>
          </p:nvPr>
        </p:nvSpPr>
        <p:spPr>
          <a:xfrm>
            <a:off x="1026260" y="1032933"/>
            <a:ext cx="7091482" cy="3361269"/>
          </a:xfrm>
          <a:prstGeom prst="roundRect">
            <a:avLst>
              <a:gd name="adj" fmla="val 0"/>
            </a:avLst>
          </a:prstGeom>
          <a:noFill/>
          <a:ln w="57150" cap="flat" cmpd="thickThin">
            <a:solidFill>
              <a:srgbClr val="7F7F7F"/>
            </a:solidFill>
            <a:prstDash val="solid"/>
            <a:round/>
            <a:headEnd type="none" w="sm" len="sm"/>
            <a:tailEnd type="none" w="sm" len="sm"/>
          </a:ln>
        </p:spPr>
      </p:sp>
      <p:sp>
        <p:nvSpPr>
          <p:cNvPr id="92" name="Google Shape;92;p54"/>
          <p:cNvSpPr txBox="1">
            <a:spLocks noGrp="1"/>
          </p:cNvSpPr>
          <p:nvPr>
            <p:ph type="body" idx="1"/>
          </p:nvPr>
        </p:nvSpPr>
        <p:spPr>
          <a:xfrm>
            <a:off x="1176866" y="5382153"/>
            <a:ext cx="6798734"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93" name="Google Shape;93;p5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55"/>
          <p:cNvSpPr txBox="1">
            <a:spLocks noGrp="1"/>
          </p:cNvSpPr>
          <p:nvPr>
            <p:ph type="title"/>
          </p:nvPr>
        </p:nvSpPr>
        <p:spPr>
          <a:xfrm>
            <a:off x="1176866" y="906873"/>
            <a:ext cx="6798734" cy="309786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5"/>
          <p:cNvSpPr txBox="1">
            <a:spLocks noGrp="1"/>
          </p:cNvSpPr>
          <p:nvPr>
            <p:ph type="body" idx="1"/>
          </p:nvPr>
        </p:nvSpPr>
        <p:spPr>
          <a:xfrm>
            <a:off x="1176865" y="4275666"/>
            <a:ext cx="6798736" cy="160020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9" name="Google Shape;99;p55"/>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5"/>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5"/>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55"/>
          <p:cNvCxnSpPr/>
          <p:nvPr/>
        </p:nvCxnSpPr>
        <p:spPr>
          <a:xfrm>
            <a:off x="1278465" y="4140199"/>
            <a:ext cx="6606425"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56"/>
          <p:cNvSpPr txBox="1">
            <a:spLocks noGrp="1"/>
          </p:cNvSpPr>
          <p:nvPr>
            <p:ph type="title"/>
          </p:nvPr>
        </p:nvSpPr>
        <p:spPr>
          <a:xfrm>
            <a:off x="1334333" y="982132"/>
            <a:ext cx="6400250"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Aria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6"/>
          <p:cNvSpPr txBox="1">
            <a:spLocks noGrp="1"/>
          </p:cNvSpPr>
          <p:nvPr>
            <p:ph type="body" idx="1"/>
          </p:nvPr>
        </p:nvSpPr>
        <p:spPr>
          <a:xfrm>
            <a:off x="1600200" y="3352799"/>
            <a:ext cx="5892798" cy="651933"/>
          </a:xfrm>
          <a:prstGeom prst="rect">
            <a:avLst/>
          </a:prstGeom>
          <a:noFill/>
          <a:ln>
            <a:noFill/>
          </a:ln>
        </p:spPr>
        <p:txBody>
          <a:bodyPr spcFirstLastPara="1" wrap="square" lIns="91425" tIns="45700" rIns="91425" bIns="45700" anchor="ctr" anchorCtr="0">
            <a:normAutofit/>
          </a:bodyPr>
          <a:lstStyle>
            <a:lvl1pPr marL="457200" lvl="0" indent="-228600" algn="r">
              <a:spcBef>
                <a:spcPts val="360"/>
              </a:spcBef>
              <a:spcAft>
                <a:spcPts val="0"/>
              </a:spcAft>
              <a:buSzPts val="2070"/>
              <a:buFont typeface="Arial"/>
              <a:buNone/>
              <a:defRPr sz="1800"/>
            </a:lvl1pPr>
            <a:lvl2pPr marL="914400" lvl="1" indent="-228600" algn="l">
              <a:spcBef>
                <a:spcPts val="600"/>
              </a:spcBef>
              <a:spcAft>
                <a:spcPts val="0"/>
              </a:spcAft>
              <a:buSzPts val="2300"/>
              <a:buFont typeface="Arial"/>
              <a:buNone/>
              <a:defRPr/>
            </a:lvl2pPr>
            <a:lvl3pPr marL="1371600" lvl="2" indent="-228600" algn="l">
              <a:spcBef>
                <a:spcPts val="600"/>
              </a:spcBef>
              <a:spcAft>
                <a:spcPts val="0"/>
              </a:spcAft>
              <a:buSzPts val="2070"/>
              <a:buFont typeface="Arial"/>
              <a:buNone/>
              <a:defRPr/>
            </a:lvl3pPr>
            <a:lvl4pPr marL="1828800" lvl="3" indent="-228600" algn="l">
              <a:spcBef>
                <a:spcPts val="600"/>
              </a:spcBef>
              <a:spcAft>
                <a:spcPts val="0"/>
              </a:spcAft>
              <a:buSzPts val="1840"/>
              <a:buFont typeface="Arial"/>
              <a:buNone/>
              <a:defRPr/>
            </a:lvl4pPr>
            <a:lvl5pPr marL="2286000" lvl="4" indent="-228600" algn="l">
              <a:spcBef>
                <a:spcPts val="600"/>
              </a:spcBef>
              <a:spcAft>
                <a:spcPts val="0"/>
              </a:spcAft>
              <a:buSzPts val="1610"/>
              <a:buFont typeface="Arial"/>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6" name="Google Shape;106;p56"/>
          <p:cNvSpPr txBox="1">
            <a:spLocks noGrp="1"/>
          </p:cNvSpPr>
          <p:nvPr>
            <p:ph type="body" idx="2"/>
          </p:nvPr>
        </p:nvSpPr>
        <p:spPr>
          <a:xfrm>
            <a:off x="1176863" y="4343400"/>
            <a:ext cx="6798738"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7" name="Google Shape;107;p56"/>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56"/>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6"/>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6"/>
          <p:cNvSpPr txBox="1"/>
          <p:nvPr/>
        </p:nvSpPr>
        <p:spPr>
          <a:xfrm>
            <a:off x="849969" y="905362"/>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200">
                <a:solidFill>
                  <a:schemeClr val="dk1"/>
                </a:solidFill>
                <a:latin typeface="Garamond"/>
                <a:ea typeface="Garamond"/>
                <a:cs typeface="Garamond"/>
                <a:sym typeface="Garamond"/>
              </a:rPr>
              <a:t>“</a:t>
            </a:r>
            <a:endParaRPr/>
          </a:p>
        </p:txBody>
      </p:sp>
      <p:sp>
        <p:nvSpPr>
          <p:cNvPr id="111" name="Google Shape;111;p56"/>
          <p:cNvSpPr txBox="1"/>
          <p:nvPr/>
        </p:nvSpPr>
        <p:spPr>
          <a:xfrm>
            <a:off x="7633503" y="2827870"/>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7200">
                <a:solidFill>
                  <a:schemeClr val="dk1"/>
                </a:solidFill>
                <a:latin typeface="Garamond"/>
                <a:ea typeface="Garamond"/>
                <a:cs typeface="Garamond"/>
                <a:sym typeface="Garamond"/>
              </a:rPr>
              <a:t>”</a:t>
            </a:r>
            <a:endParaRPr/>
          </a:p>
        </p:txBody>
      </p:sp>
      <p:cxnSp>
        <p:nvCxnSpPr>
          <p:cNvPr id="112" name="Google Shape;112;p56"/>
          <p:cNvCxnSpPr/>
          <p:nvPr/>
        </p:nvCxnSpPr>
        <p:spPr>
          <a:xfrm>
            <a:off x="1278466" y="4140199"/>
            <a:ext cx="6595534"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44"/>
          <p:cNvGrpSpPr/>
          <p:nvPr/>
        </p:nvGrpSpPr>
        <p:grpSpPr>
          <a:xfrm>
            <a:off x="0" y="0"/>
            <a:ext cx="9152467" cy="6858000"/>
            <a:chOff x="0" y="0"/>
            <a:chExt cx="9152467" cy="6858000"/>
          </a:xfrm>
        </p:grpSpPr>
        <p:pic>
          <p:nvPicPr>
            <p:cNvPr id="11" name="Google Shape;11;p44" descr="SD-PanelContent.png"/>
            <p:cNvPicPr preferRelativeResize="0"/>
            <p:nvPr/>
          </p:nvPicPr>
          <p:blipFill rotWithShape="1">
            <a:blip r:embed="rId18">
              <a:alphaModFix/>
            </a:blip>
            <a:srcRect/>
            <a:stretch/>
          </p:blipFill>
          <p:spPr>
            <a:xfrm>
              <a:off x="0" y="0"/>
              <a:ext cx="9144000" cy="6858000"/>
            </a:xfrm>
            <a:prstGeom prst="rect">
              <a:avLst/>
            </a:prstGeom>
            <a:noFill/>
            <a:ln>
              <a:noFill/>
            </a:ln>
          </p:spPr>
        </p:pic>
        <p:sp>
          <p:nvSpPr>
            <p:cNvPr id="12" name="Google Shape;12;p44"/>
            <p:cNvSpPr/>
            <p:nvPr/>
          </p:nvSpPr>
          <p:spPr>
            <a:xfrm>
              <a:off x="553888" y="542807"/>
              <a:ext cx="8039776" cy="5756392"/>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44" descr="HDRibbonContent-UniformTrim.png"/>
            <p:cNvPicPr preferRelativeResize="0"/>
            <p:nvPr/>
          </p:nvPicPr>
          <p:blipFill rotWithShape="1">
            <a:blip r:embed="rId19">
              <a:alphaModFix/>
            </a:blip>
            <a:srcRect l="1" r="14240"/>
            <a:stretch/>
          </p:blipFill>
          <p:spPr>
            <a:xfrm>
              <a:off x="0" y="3128434"/>
              <a:ext cx="685800" cy="606425"/>
            </a:xfrm>
            <a:prstGeom prst="rect">
              <a:avLst/>
            </a:prstGeom>
            <a:noFill/>
            <a:ln>
              <a:noFill/>
            </a:ln>
          </p:spPr>
        </p:pic>
        <p:pic>
          <p:nvPicPr>
            <p:cNvPr id="14" name="Google Shape;14;p44" descr="HDRibbonContent-UniformTrim.png"/>
            <p:cNvPicPr preferRelativeResize="0"/>
            <p:nvPr/>
          </p:nvPicPr>
          <p:blipFill rotWithShape="1">
            <a:blip r:embed="rId19">
              <a:alphaModFix/>
            </a:blip>
            <a:srcRect l="1" r="14240"/>
            <a:stretch/>
          </p:blipFill>
          <p:spPr>
            <a:xfrm>
              <a:off x="8466667" y="3128434"/>
              <a:ext cx="685800" cy="606425"/>
            </a:xfrm>
            <a:prstGeom prst="rect">
              <a:avLst/>
            </a:prstGeom>
            <a:noFill/>
            <a:ln>
              <a:noFill/>
            </a:ln>
          </p:spPr>
        </p:pic>
      </p:grpSp>
      <p:sp>
        <p:nvSpPr>
          <p:cNvPr id="15" name="Google Shape;15;p44"/>
          <p:cNvSpPr txBox="1">
            <a:spLocks noGrp="1"/>
          </p:cNvSpPr>
          <p:nvPr>
            <p:ph type="title"/>
          </p:nvPr>
        </p:nvSpPr>
        <p:spPr>
          <a:xfrm>
            <a:off x="1176866" y="915337"/>
            <a:ext cx="6798734"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000"/>
              <a:buFont typeface="Arial"/>
              <a:buNone/>
              <a:defRPr sz="40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6" name="Google Shape;16;p44"/>
          <p:cNvSpPr txBox="1">
            <a:spLocks noGrp="1"/>
          </p:cNvSpPr>
          <p:nvPr>
            <p:ph type="body" idx="1"/>
          </p:nvPr>
        </p:nvSpPr>
        <p:spPr>
          <a:xfrm>
            <a:off x="1176865" y="2490135"/>
            <a:ext cx="6798736" cy="3444997"/>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Arial"/>
                <a:ea typeface="Arial"/>
                <a:cs typeface="Arial"/>
                <a:sym typeface="Arial"/>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Arial"/>
                <a:ea typeface="Arial"/>
                <a:cs typeface="Arial"/>
                <a:sym typeface="Arial"/>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Arial"/>
                <a:ea typeface="Arial"/>
                <a:cs typeface="Arial"/>
                <a:sym typeface="Arial"/>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Arial"/>
                <a:ea typeface="Arial"/>
                <a:cs typeface="Arial"/>
                <a:sym typeface="Arial"/>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Arial"/>
                <a:ea typeface="Arial"/>
                <a:cs typeface="Arial"/>
                <a:sym typeface="Arial"/>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44"/>
          <p:cNvSpPr txBox="1">
            <a:spLocks noGrp="1"/>
          </p:cNvSpPr>
          <p:nvPr>
            <p:ph type="dt" idx="10"/>
          </p:nvPr>
        </p:nvSpPr>
        <p:spPr>
          <a:xfrm>
            <a:off x="6356670" y="5960533"/>
            <a:ext cx="1148283"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44"/>
          <p:cNvSpPr txBox="1">
            <a:spLocks noGrp="1"/>
          </p:cNvSpPr>
          <p:nvPr>
            <p:ph type="ftr" idx="11"/>
          </p:nvPr>
        </p:nvSpPr>
        <p:spPr>
          <a:xfrm>
            <a:off x="1176865" y="5960533"/>
            <a:ext cx="5104667"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44"/>
          <p:cNvSpPr txBox="1">
            <a:spLocks noGrp="1"/>
          </p:cNvSpPr>
          <p:nvPr>
            <p:ph type="sldNum" idx="12"/>
          </p:nvPr>
        </p:nvSpPr>
        <p:spPr>
          <a:xfrm>
            <a:off x="7580091" y="5960533"/>
            <a:ext cx="395510"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a:spLocks noGrp="1"/>
          </p:cNvSpPr>
          <p:nvPr>
            <p:ph type="ctrTitle"/>
          </p:nvPr>
        </p:nvSpPr>
        <p:spPr>
          <a:xfrm>
            <a:off x="1921934" y="1811863"/>
            <a:ext cx="5308866" cy="1515533"/>
          </a:xfrm>
          <a:prstGeom prst="rect">
            <a:avLst/>
          </a:prstGeom>
          <a:noFill/>
          <a:ln>
            <a:noFill/>
          </a:ln>
        </p:spPr>
        <p:txBody>
          <a:bodyPr spcFirstLastPara="1" wrap="square" lIns="91425" tIns="45700" rIns="91425" bIns="45700" anchor="b" anchorCtr="0">
            <a:noAutofit/>
          </a:bodyPr>
          <a:lstStyle/>
          <a:p>
            <a:r>
              <a:rPr lang="en-US" sz="4000"/>
              <a:t>The Actual </a:t>
            </a:r>
            <a:r>
              <a:rPr lang="en-US" sz="4000" dirty="0"/>
              <a:t>Practice of Servant Leadership</a:t>
            </a:r>
            <a:endParaRPr sz="4000" dirty="0"/>
          </a:p>
        </p:txBody>
      </p:sp>
      <p:sp>
        <p:nvSpPr>
          <p:cNvPr id="157" name="Google Shape;157;p1"/>
          <p:cNvSpPr txBox="1">
            <a:spLocks noGrp="1"/>
          </p:cNvSpPr>
          <p:nvPr>
            <p:ph type="subTitle" idx="1"/>
          </p:nvPr>
        </p:nvSpPr>
        <p:spPr>
          <a:xfrm>
            <a:off x="1921934" y="3598327"/>
            <a:ext cx="5308866" cy="1377651"/>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300"/>
              <a:buNone/>
            </a:pPr>
            <a:r>
              <a:rPr lang="en-US" dirty="0"/>
              <a:t>Karol A.D. Johansen, EdD</a:t>
            </a:r>
            <a:endParaRPr dirty="0"/>
          </a:p>
        </p:txBody>
      </p:sp>
    </p:spTree>
    <p:extLst>
      <p:ext uri="{BB962C8B-B14F-4D97-AF65-F5344CB8AC3E}">
        <p14:creationId xmlns:p14="http://schemas.microsoft.com/office/powerpoint/2010/main" val="2420289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AAC-2C41-D832-B73B-4A5FCE26DAE3}"/>
              </a:ext>
            </a:extLst>
          </p:cNvPr>
          <p:cNvSpPr>
            <a:spLocks noGrp="1"/>
          </p:cNvSpPr>
          <p:nvPr>
            <p:ph type="title"/>
          </p:nvPr>
        </p:nvSpPr>
        <p:spPr>
          <a:xfrm>
            <a:off x="1176865" y="744185"/>
            <a:ext cx="6977404" cy="2605099"/>
          </a:xfrm>
        </p:spPr>
        <p:txBody>
          <a:bodyPr spcFirstLastPara="1" wrap="square" lIns="91425" tIns="45700" rIns="91425" bIns="45700" anchor="ctr" anchorCtr="0">
            <a:normAutofit fontScale="90000"/>
          </a:bodyPr>
          <a:lstStyle/>
          <a:p>
            <a:r>
              <a:rPr lang="en-US" dirty="0"/>
              <a:t>Daniel Coyle a New York Times bestselling author of The Culture Code. Coyle spent the past seven years studying and visiting top-performing group cultures—like Pixar, San Antonio Spurs, IDEO, and military special-operations units—and collecting their best culture-building methods. (Coyle, 2022).</a:t>
            </a:r>
          </a:p>
        </p:txBody>
      </p:sp>
      <p:pic>
        <p:nvPicPr>
          <p:cNvPr id="4" name="Picture 4">
            <a:extLst>
              <a:ext uri="{FF2B5EF4-FFF2-40B4-BE49-F238E27FC236}">
                <a16:creationId xmlns:a16="http://schemas.microsoft.com/office/drawing/2014/main" id="{AF710909-88C4-5183-4158-479F410A16A1}"/>
              </a:ext>
            </a:extLst>
          </p:cNvPr>
          <p:cNvPicPr>
            <a:picLocks noChangeAspect="1"/>
          </p:cNvPicPr>
          <p:nvPr/>
        </p:nvPicPr>
        <p:blipFill>
          <a:blip r:embed="rId2"/>
          <a:stretch>
            <a:fillRect/>
          </a:stretch>
        </p:blipFill>
        <p:spPr>
          <a:xfrm>
            <a:off x="2503204" y="3332820"/>
            <a:ext cx="3936478" cy="3108520"/>
          </a:xfrm>
          <a:prstGeom prst="rect">
            <a:avLst/>
          </a:prstGeom>
        </p:spPr>
      </p:pic>
      <p:pic>
        <p:nvPicPr>
          <p:cNvPr id="5" name="Picture 5" descr="A picture containing text, indoor, toy, doll&#10;&#10;Description automatically generated">
            <a:extLst>
              <a:ext uri="{FF2B5EF4-FFF2-40B4-BE49-F238E27FC236}">
                <a16:creationId xmlns:a16="http://schemas.microsoft.com/office/drawing/2014/main" id="{80EFCDCF-96F7-8146-4D55-F3A81C3F9FB1}"/>
              </a:ext>
            </a:extLst>
          </p:cNvPr>
          <p:cNvPicPr>
            <a:picLocks noChangeAspect="1"/>
          </p:cNvPicPr>
          <p:nvPr/>
        </p:nvPicPr>
        <p:blipFill>
          <a:blip r:embed="rId3"/>
          <a:stretch>
            <a:fillRect/>
          </a:stretch>
        </p:blipFill>
        <p:spPr>
          <a:xfrm>
            <a:off x="6404822" y="3323851"/>
            <a:ext cx="2743200" cy="1711952"/>
          </a:xfrm>
          <a:prstGeom prst="rect">
            <a:avLst/>
          </a:prstGeom>
        </p:spPr>
      </p:pic>
      <p:pic>
        <p:nvPicPr>
          <p:cNvPr id="6" name="Picture 8" descr="A picture containing colorful, queen&#10;&#10;Description automatically generated">
            <a:extLst>
              <a:ext uri="{FF2B5EF4-FFF2-40B4-BE49-F238E27FC236}">
                <a16:creationId xmlns:a16="http://schemas.microsoft.com/office/drawing/2014/main" id="{7730C185-904E-1DEF-7CE9-434D980EE0E5}"/>
              </a:ext>
            </a:extLst>
          </p:cNvPr>
          <p:cNvPicPr>
            <a:picLocks noChangeAspect="1"/>
          </p:cNvPicPr>
          <p:nvPr/>
        </p:nvPicPr>
        <p:blipFill>
          <a:blip r:embed="rId4"/>
          <a:stretch>
            <a:fillRect/>
          </a:stretch>
        </p:blipFill>
        <p:spPr>
          <a:xfrm>
            <a:off x="6404822" y="4599486"/>
            <a:ext cx="2743200" cy="1828800"/>
          </a:xfrm>
          <a:prstGeom prst="rect">
            <a:avLst/>
          </a:prstGeom>
        </p:spPr>
      </p:pic>
      <p:pic>
        <p:nvPicPr>
          <p:cNvPr id="3" name="Picture 3" descr="A picture containing text&#10;&#10;Description automatically generated">
            <a:extLst>
              <a:ext uri="{FF2B5EF4-FFF2-40B4-BE49-F238E27FC236}">
                <a16:creationId xmlns:a16="http://schemas.microsoft.com/office/drawing/2014/main" id="{52127B17-2FD3-302E-647D-1FB481099557}"/>
              </a:ext>
            </a:extLst>
          </p:cNvPr>
          <p:cNvPicPr>
            <a:picLocks noChangeAspect="1"/>
          </p:cNvPicPr>
          <p:nvPr/>
        </p:nvPicPr>
        <p:blipFill>
          <a:blip r:embed="rId5"/>
          <a:stretch>
            <a:fillRect/>
          </a:stretch>
        </p:blipFill>
        <p:spPr>
          <a:xfrm>
            <a:off x="7751" y="3329491"/>
            <a:ext cx="3108473" cy="3115177"/>
          </a:xfrm>
          <a:prstGeom prst="rect">
            <a:avLst/>
          </a:prstGeom>
        </p:spPr>
      </p:pic>
    </p:spTree>
    <p:extLst>
      <p:ext uri="{BB962C8B-B14F-4D97-AF65-F5344CB8AC3E}">
        <p14:creationId xmlns:p14="http://schemas.microsoft.com/office/powerpoint/2010/main" val="2095986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D8E1-25BB-E791-D99D-A6E375CB22C3}"/>
              </a:ext>
            </a:extLst>
          </p:cNvPr>
          <p:cNvSpPr>
            <a:spLocks noGrp="1"/>
          </p:cNvSpPr>
          <p:nvPr>
            <p:ph type="title"/>
          </p:nvPr>
        </p:nvSpPr>
        <p:spPr>
          <a:xfrm>
            <a:off x="1278465" y="1641413"/>
            <a:ext cx="6595534" cy="1822514"/>
          </a:xfrm>
        </p:spPr>
        <p:txBody>
          <a:bodyPr wrap="square" anchor="b">
            <a:normAutofit/>
          </a:bodyPr>
          <a:lstStyle/>
          <a:p>
            <a:r>
              <a:rPr lang="en-US" dirty="0"/>
              <a:t>Five Tips for Practicing Servant Leadership</a:t>
            </a:r>
          </a:p>
        </p:txBody>
      </p:sp>
      <p:sp>
        <p:nvSpPr>
          <p:cNvPr id="14" name="Text Placeholder 2">
            <a:extLst>
              <a:ext uri="{FF2B5EF4-FFF2-40B4-BE49-F238E27FC236}">
                <a16:creationId xmlns:a16="http://schemas.microsoft.com/office/drawing/2014/main" id="{676D1159-A754-A57A-C759-373D9E569C43}"/>
              </a:ext>
            </a:extLst>
          </p:cNvPr>
          <p:cNvSpPr>
            <a:spLocks noGrp="1"/>
          </p:cNvSpPr>
          <p:nvPr>
            <p:ph type="body" idx="1"/>
          </p:nvPr>
        </p:nvSpPr>
        <p:spPr>
          <a:xfrm>
            <a:off x="1278465" y="3734859"/>
            <a:ext cx="6596062" cy="1751012"/>
          </a:xfrm>
        </p:spPr>
        <p:txBody>
          <a:bodyPr/>
          <a:lstStyle/>
          <a:p>
            <a:endParaRPr lang="en-US" dirty="0"/>
          </a:p>
        </p:txBody>
      </p:sp>
    </p:spTree>
    <p:extLst>
      <p:ext uri="{BB962C8B-B14F-4D97-AF65-F5344CB8AC3E}">
        <p14:creationId xmlns:p14="http://schemas.microsoft.com/office/powerpoint/2010/main" val="2185078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39AA-42DE-318D-6224-C7B8761A27C0}"/>
              </a:ext>
            </a:extLst>
          </p:cNvPr>
          <p:cNvSpPr>
            <a:spLocks noGrp="1"/>
          </p:cNvSpPr>
          <p:nvPr>
            <p:ph type="title"/>
          </p:nvPr>
        </p:nvSpPr>
        <p:spPr>
          <a:xfrm>
            <a:off x="1176866" y="915337"/>
            <a:ext cx="3983133" cy="1303867"/>
          </a:xfrm>
        </p:spPr>
        <p:txBody>
          <a:bodyPr>
            <a:normAutofit fontScale="90000"/>
          </a:bodyPr>
          <a:lstStyle/>
          <a:p>
            <a:r>
              <a:rPr lang="en-US" dirty="0"/>
              <a:t>1. Amplify your warmth.</a:t>
            </a:r>
          </a:p>
        </p:txBody>
      </p:sp>
      <p:sp>
        <p:nvSpPr>
          <p:cNvPr id="4" name="Text Placeholder 3">
            <a:extLst>
              <a:ext uri="{FF2B5EF4-FFF2-40B4-BE49-F238E27FC236}">
                <a16:creationId xmlns:a16="http://schemas.microsoft.com/office/drawing/2014/main" id="{F18C1E93-58E0-6DC2-7D34-07AD1C95401D}"/>
              </a:ext>
            </a:extLst>
          </p:cNvPr>
          <p:cNvSpPr>
            <a:spLocks noGrp="1"/>
          </p:cNvSpPr>
          <p:nvPr>
            <p:ph type="body" idx="1"/>
          </p:nvPr>
        </p:nvSpPr>
        <p:spPr>
          <a:xfrm>
            <a:off x="1176866" y="2487168"/>
            <a:ext cx="6883876" cy="3675217"/>
          </a:xfrm>
        </p:spPr>
        <p:txBody>
          <a:bodyPr>
            <a:normAutofit fontScale="77500" lnSpcReduction="20000"/>
          </a:bodyPr>
          <a:lstStyle/>
          <a:p>
            <a:pPr marL="97155" indent="0">
              <a:buNone/>
            </a:pPr>
            <a:r>
              <a:rPr lang="en-US" dirty="0"/>
              <a:t>Think about the best, most cohesive group you’ve ever been a part of. Maybe it was through sports, with family, or at work. </a:t>
            </a:r>
            <a:endParaRPr lang="en-US"/>
          </a:p>
          <a:p>
            <a:pPr marL="97155" indent="0">
              <a:buNone/>
            </a:pPr>
            <a:endParaRPr lang="en-US"/>
          </a:p>
          <a:p>
            <a:pPr marL="97155" indent="0">
              <a:buNone/>
            </a:pPr>
            <a:r>
              <a:rPr lang="en-US" dirty="0"/>
              <a:t>As a part of that group, you felt that signature sense of energy, selflessness, and possibility; we call this “group chemistry,” because it feels like magic. But it’s not magic—it’s psychological safety, and it happens through behaviors called belonging cues. </a:t>
            </a:r>
          </a:p>
          <a:p>
            <a:pPr marL="97155" indent="0">
              <a:buNone/>
            </a:pPr>
            <a:endParaRPr lang="en-US" dirty="0"/>
          </a:p>
          <a:p>
            <a:pPr marL="97155" indent="0">
              <a:buNone/>
            </a:pPr>
            <a:r>
              <a:rPr lang="en-US" dirty="0"/>
              <a:t>A belonging cue is a short, simple, warm behavior that says, “I see you. I care. You have a voice here. We share a future.” Strong cultures send belonging cues like crazy. (Coyle, 2022, para.  3 ).</a:t>
            </a:r>
            <a:endParaRPr lang="en-US"/>
          </a:p>
        </p:txBody>
      </p:sp>
      <p:pic>
        <p:nvPicPr>
          <p:cNvPr id="6" name="Picture 6">
            <a:extLst>
              <a:ext uri="{FF2B5EF4-FFF2-40B4-BE49-F238E27FC236}">
                <a16:creationId xmlns:a16="http://schemas.microsoft.com/office/drawing/2014/main" id="{FE120786-226D-0639-7FFA-8268673A3E38}"/>
              </a:ext>
            </a:extLst>
          </p:cNvPr>
          <p:cNvPicPr>
            <a:picLocks noChangeAspect="1"/>
          </p:cNvPicPr>
          <p:nvPr/>
        </p:nvPicPr>
        <p:blipFill>
          <a:blip r:embed="rId2"/>
          <a:stretch>
            <a:fillRect/>
          </a:stretch>
        </p:blipFill>
        <p:spPr>
          <a:xfrm>
            <a:off x="5305396" y="683280"/>
            <a:ext cx="2743200" cy="1536192"/>
          </a:xfrm>
          <a:prstGeom prst="rect">
            <a:avLst/>
          </a:prstGeom>
        </p:spPr>
      </p:pic>
    </p:spTree>
    <p:extLst>
      <p:ext uri="{BB962C8B-B14F-4D97-AF65-F5344CB8AC3E}">
        <p14:creationId xmlns:p14="http://schemas.microsoft.com/office/powerpoint/2010/main" val="357893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39AA-42DE-318D-6224-C7B8761A27C0}"/>
              </a:ext>
            </a:extLst>
          </p:cNvPr>
          <p:cNvSpPr>
            <a:spLocks noGrp="1"/>
          </p:cNvSpPr>
          <p:nvPr>
            <p:ph type="title"/>
          </p:nvPr>
        </p:nvSpPr>
        <p:spPr>
          <a:xfrm>
            <a:off x="1176866" y="915337"/>
            <a:ext cx="3983133" cy="1303867"/>
          </a:xfrm>
        </p:spPr>
        <p:txBody>
          <a:bodyPr>
            <a:normAutofit fontScale="90000"/>
          </a:bodyPr>
          <a:lstStyle/>
          <a:p>
            <a:r>
              <a:rPr lang="en-US" dirty="0"/>
              <a:t>2. Share your fallibility.</a:t>
            </a:r>
          </a:p>
        </p:txBody>
      </p:sp>
      <p:sp>
        <p:nvSpPr>
          <p:cNvPr id="4" name="Text Placeholder 3">
            <a:extLst>
              <a:ext uri="{FF2B5EF4-FFF2-40B4-BE49-F238E27FC236}">
                <a16:creationId xmlns:a16="http://schemas.microsoft.com/office/drawing/2014/main" id="{F18C1E93-58E0-6DC2-7D34-07AD1C95401D}"/>
              </a:ext>
            </a:extLst>
          </p:cNvPr>
          <p:cNvSpPr>
            <a:spLocks noGrp="1"/>
          </p:cNvSpPr>
          <p:nvPr>
            <p:ph type="body" idx="1"/>
          </p:nvPr>
        </p:nvSpPr>
        <p:spPr>
          <a:xfrm>
            <a:off x="1176866" y="2487168"/>
            <a:ext cx="6883876" cy="3447288"/>
          </a:xfrm>
        </p:spPr>
        <p:txBody>
          <a:bodyPr>
            <a:normAutofit lnSpcReduction="10000"/>
          </a:bodyPr>
          <a:lstStyle/>
          <a:p>
            <a:pPr marL="97155" indent="0">
              <a:buNone/>
            </a:pPr>
            <a:r>
              <a:rPr lang="en-US" b="1" dirty="0"/>
              <a:t>“The four most important words a leader can say are, ‘I screwed that up.’”</a:t>
            </a:r>
          </a:p>
          <a:p>
            <a:endParaRPr lang="en-US"/>
          </a:p>
          <a:p>
            <a:pPr marL="97155" indent="0">
              <a:buNone/>
            </a:pPr>
            <a:r>
              <a:rPr lang="en-US" dirty="0"/>
              <a:t>As Navy SEALs commander Dave Cooper puts it, the four most important words a leader can say are, “I screwed that up.” These words give everybody permission to be vulnerable, share fallibility, and get better together. (Coyle, 2022, para. 4).</a:t>
            </a:r>
          </a:p>
        </p:txBody>
      </p:sp>
      <p:pic>
        <p:nvPicPr>
          <p:cNvPr id="3" name="Picture 4" descr="A picture containing text, indoor, blackboard&#10;&#10;Description automatically generated">
            <a:extLst>
              <a:ext uri="{FF2B5EF4-FFF2-40B4-BE49-F238E27FC236}">
                <a16:creationId xmlns:a16="http://schemas.microsoft.com/office/drawing/2014/main" id="{4A0374D1-B2AE-7837-EBF6-8E0AE4E8A46F}"/>
              </a:ext>
            </a:extLst>
          </p:cNvPr>
          <p:cNvPicPr>
            <a:picLocks noChangeAspect="1"/>
          </p:cNvPicPr>
          <p:nvPr/>
        </p:nvPicPr>
        <p:blipFill>
          <a:blip r:embed="rId2"/>
          <a:stretch>
            <a:fillRect/>
          </a:stretch>
        </p:blipFill>
        <p:spPr>
          <a:xfrm>
            <a:off x="5157913" y="667386"/>
            <a:ext cx="2374491" cy="1554571"/>
          </a:xfrm>
          <a:prstGeom prst="rect">
            <a:avLst/>
          </a:prstGeom>
        </p:spPr>
      </p:pic>
    </p:spTree>
    <p:extLst>
      <p:ext uri="{BB962C8B-B14F-4D97-AF65-F5344CB8AC3E}">
        <p14:creationId xmlns:p14="http://schemas.microsoft.com/office/powerpoint/2010/main" val="2318113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139AA-42DE-318D-6224-C7B8761A27C0}"/>
              </a:ext>
            </a:extLst>
          </p:cNvPr>
          <p:cNvSpPr>
            <a:spLocks noGrp="1"/>
          </p:cNvSpPr>
          <p:nvPr>
            <p:ph type="title"/>
          </p:nvPr>
        </p:nvSpPr>
        <p:spPr>
          <a:xfrm>
            <a:off x="1176866" y="915337"/>
            <a:ext cx="6905995" cy="1303867"/>
          </a:xfrm>
        </p:spPr>
        <p:txBody>
          <a:bodyPr>
            <a:normAutofit/>
          </a:bodyPr>
          <a:lstStyle/>
          <a:p>
            <a:r>
              <a:rPr lang="en-US" dirty="0"/>
              <a:t>3. Use corny mantras.</a:t>
            </a:r>
          </a:p>
        </p:txBody>
      </p:sp>
      <p:sp>
        <p:nvSpPr>
          <p:cNvPr id="4" name="Text Placeholder 3">
            <a:extLst>
              <a:ext uri="{FF2B5EF4-FFF2-40B4-BE49-F238E27FC236}">
                <a16:creationId xmlns:a16="http://schemas.microsoft.com/office/drawing/2014/main" id="{F18C1E93-58E0-6DC2-7D34-07AD1C95401D}"/>
              </a:ext>
            </a:extLst>
          </p:cNvPr>
          <p:cNvSpPr>
            <a:spLocks noGrp="1"/>
          </p:cNvSpPr>
          <p:nvPr>
            <p:ph type="body" idx="1"/>
          </p:nvPr>
        </p:nvSpPr>
        <p:spPr>
          <a:xfrm>
            <a:off x="1176866" y="2487168"/>
            <a:ext cx="3719677" cy="3715440"/>
          </a:xfrm>
        </p:spPr>
        <p:txBody>
          <a:bodyPr>
            <a:normAutofit fontScale="85000" lnSpcReduction="20000"/>
          </a:bodyPr>
          <a:lstStyle/>
          <a:p>
            <a:pPr marL="0" indent="0">
              <a:spcBef>
                <a:spcPts val="300"/>
              </a:spcBef>
              <a:buNone/>
            </a:pPr>
            <a:r>
              <a:rPr lang="en-US" b="1" dirty="0"/>
              <a:t>“Corny mantras are GPS beacons for the group. They aren’t corny—they’re genius.”</a:t>
            </a:r>
            <a:endParaRPr lang="en-US"/>
          </a:p>
          <a:p>
            <a:pPr marL="0" indent="0">
              <a:spcBef>
                <a:spcPts val="300"/>
              </a:spcBef>
            </a:pPr>
            <a:endParaRPr lang="en-US"/>
          </a:p>
          <a:p>
            <a:pPr marL="0" indent="0">
              <a:spcBef>
                <a:spcPts val="300"/>
              </a:spcBef>
              <a:buNone/>
            </a:pPr>
            <a:r>
              <a:rPr lang="en-US" dirty="0"/>
              <a:t>You might think that great cultures would avoid using corny mantras, but you’d be wrong—they all do. It’s not about the mantra, but about how the mantra helps navigate toward true north. (Coyle, 2022, para. 8-10).</a:t>
            </a:r>
          </a:p>
        </p:txBody>
      </p:sp>
      <p:pic>
        <p:nvPicPr>
          <p:cNvPr id="5" name="Picture 5" descr="A picture containing timeline&#10;&#10;Description automatically generated">
            <a:extLst>
              <a:ext uri="{FF2B5EF4-FFF2-40B4-BE49-F238E27FC236}">
                <a16:creationId xmlns:a16="http://schemas.microsoft.com/office/drawing/2014/main" id="{461BEAE1-DE14-B2CA-B745-FED6E96A7FFC}"/>
              </a:ext>
            </a:extLst>
          </p:cNvPr>
          <p:cNvPicPr>
            <a:picLocks noChangeAspect="1"/>
          </p:cNvPicPr>
          <p:nvPr/>
        </p:nvPicPr>
        <p:blipFill>
          <a:blip r:embed="rId2"/>
          <a:stretch>
            <a:fillRect/>
          </a:stretch>
        </p:blipFill>
        <p:spPr>
          <a:xfrm>
            <a:off x="4889761" y="2794085"/>
            <a:ext cx="3460507" cy="2986007"/>
          </a:xfrm>
          <a:prstGeom prst="rect">
            <a:avLst/>
          </a:prstGeom>
        </p:spPr>
      </p:pic>
    </p:spTree>
    <p:extLst>
      <p:ext uri="{BB962C8B-B14F-4D97-AF65-F5344CB8AC3E}">
        <p14:creationId xmlns:p14="http://schemas.microsoft.com/office/powerpoint/2010/main" val="225245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2A17-0CEE-1290-3BE6-ECBECFDFFBC0}"/>
              </a:ext>
            </a:extLst>
          </p:cNvPr>
          <p:cNvSpPr>
            <a:spLocks noGrp="1"/>
          </p:cNvSpPr>
          <p:nvPr>
            <p:ph type="title"/>
          </p:nvPr>
        </p:nvSpPr>
        <p:spPr/>
        <p:txBody>
          <a:bodyPr>
            <a:normAutofit fontScale="90000"/>
          </a:bodyPr>
          <a:lstStyle/>
          <a:p>
            <a:r>
              <a:rPr lang="en-US" dirty="0"/>
              <a:t>4. Embrace deep fun, instead of shallow fun.</a:t>
            </a:r>
          </a:p>
        </p:txBody>
      </p:sp>
      <p:sp>
        <p:nvSpPr>
          <p:cNvPr id="3" name="Text Placeholder 2">
            <a:extLst>
              <a:ext uri="{FF2B5EF4-FFF2-40B4-BE49-F238E27FC236}">
                <a16:creationId xmlns:a16="http://schemas.microsoft.com/office/drawing/2014/main" id="{8308DD7F-D3A1-869B-382D-8628A6184734}"/>
              </a:ext>
            </a:extLst>
          </p:cNvPr>
          <p:cNvSpPr>
            <a:spLocks noGrp="1"/>
          </p:cNvSpPr>
          <p:nvPr>
            <p:ph type="body" idx="1"/>
          </p:nvPr>
        </p:nvSpPr>
        <p:spPr>
          <a:xfrm>
            <a:off x="1002567" y="2487168"/>
            <a:ext cx="4450391" cy="3916554"/>
          </a:xfrm>
        </p:spPr>
        <p:txBody>
          <a:bodyPr>
            <a:normAutofit fontScale="70000" lnSpcReduction="20000"/>
          </a:bodyPr>
          <a:lstStyle/>
          <a:p>
            <a:pPr marL="97155" indent="0">
              <a:buNone/>
            </a:pPr>
            <a:r>
              <a:rPr lang="en-US" dirty="0"/>
              <a:t>Shallow fun happens during activities where fun is the goal, like ping-pong, foosball, or happy hours. Shallow fun is great, but it’s a sugar high—it wears off without leading to deeper relationships. Deep fun, on the other hand, happens when groups seek activities that improve group life—that boost some element of the shared experience.</a:t>
            </a:r>
            <a:endParaRPr lang="en-US"/>
          </a:p>
          <a:p>
            <a:endParaRPr lang="en-US"/>
          </a:p>
          <a:p>
            <a:pPr marL="97155" indent="0">
              <a:buNone/>
            </a:pPr>
            <a:r>
              <a:rPr lang="en-US" dirty="0"/>
              <a:t>We see a great example of deep fun with a small company in Michigan that decided to track down the best coffee on the planet for their office. They put together a team to find the best bean, best roaster, and best machine, and bring it back for the group to enjoy. (Coyle, 2022, para.  11-12 ).</a:t>
            </a:r>
          </a:p>
        </p:txBody>
      </p:sp>
      <p:pic>
        <p:nvPicPr>
          <p:cNvPr id="5" name="Picture 5">
            <a:extLst>
              <a:ext uri="{FF2B5EF4-FFF2-40B4-BE49-F238E27FC236}">
                <a16:creationId xmlns:a16="http://schemas.microsoft.com/office/drawing/2014/main" id="{939BAAA5-B150-D493-94AD-7E4580B42BE8}"/>
              </a:ext>
            </a:extLst>
          </p:cNvPr>
          <p:cNvPicPr>
            <a:picLocks noChangeAspect="1"/>
          </p:cNvPicPr>
          <p:nvPr/>
        </p:nvPicPr>
        <p:blipFill>
          <a:blip r:embed="rId2"/>
          <a:stretch>
            <a:fillRect/>
          </a:stretch>
        </p:blipFill>
        <p:spPr>
          <a:xfrm>
            <a:off x="5519920" y="3935808"/>
            <a:ext cx="2743200" cy="1828800"/>
          </a:xfrm>
          <a:prstGeom prst="rect">
            <a:avLst/>
          </a:prstGeom>
        </p:spPr>
      </p:pic>
      <p:pic>
        <p:nvPicPr>
          <p:cNvPr id="6" name="Picture 6" descr="A picture containing text, clipart&#10;&#10;Description automatically generated">
            <a:extLst>
              <a:ext uri="{FF2B5EF4-FFF2-40B4-BE49-F238E27FC236}">
                <a16:creationId xmlns:a16="http://schemas.microsoft.com/office/drawing/2014/main" id="{BC2C8FE2-8EC7-0A9E-5D72-0A1EB8BAD528}"/>
              </a:ext>
            </a:extLst>
          </p:cNvPr>
          <p:cNvPicPr>
            <a:picLocks noChangeAspect="1"/>
          </p:cNvPicPr>
          <p:nvPr/>
        </p:nvPicPr>
        <p:blipFill>
          <a:blip r:embed="rId3"/>
          <a:stretch>
            <a:fillRect/>
          </a:stretch>
        </p:blipFill>
        <p:spPr>
          <a:xfrm>
            <a:off x="5519919" y="2974151"/>
            <a:ext cx="2743200" cy="909699"/>
          </a:xfrm>
          <a:prstGeom prst="rect">
            <a:avLst/>
          </a:prstGeom>
        </p:spPr>
      </p:pic>
    </p:spTree>
    <p:extLst>
      <p:ext uri="{BB962C8B-B14F-4D97-AF65-F5344CB8AC3E}">
        <p14:creationId xmlns:p14="http://schemas.microsoft.com/office/powerpoint/2010/main" val="2420554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2A17-0CEE-1290-3BE6-ECBECFDFFBC0}"/>
              </a:ext>
            </a:extLst>
          </p:cNvPr>
          <p:cNvSpPr>
            <a:spLocks noGrp="1"/>
          </p:cNvSpPr>
          <p:nvPr>
            <p:ph type="title"/>
          </p:nvPr>
        </p:nvSpPr>
        <p:spPr/>
        <p:txBody>
          <a:bodyPr>
            <a:normAutofit/>
          </a:bodyPr>
          <a:lstStyle/>
          <a:p>
            <a:r>
              <a:rPr lang="en-US" dirty="0"/>
              <a:t>5. Experiment relentlessly.</a:t>
            </a:r>
          </a:p>
        </p:txBody>
      </p:sp>
      <p:sp>
        <p:nvSpPr>
          <p:cNvPr id="3" name="Text Placeholder 2">
            <a:extLst>
              <a:ext uri="{FF2B5EF4-FFF2-40B4-BE49-F238E27FC236}">
                <a16:creationId xmlns:a16="http://schemas.microsoft.com/office/drawing/2014/main" id="{8308DD7F-D3A1-869B-382D-8628A6184734}"/>
              </a:ext>
            </a:extLst>
          </p:cNvPr>
          <p:cNvSpPr>
            <a:spLocks noGrp="1"/>
          </p:cNvSpPr>
          <p:nvPr>
            <p:ph type="body" idx="1"/>
          </p:nvPr>
        </p:nvSpPr>
        <p:spPr>
          <a:xfrm>
            <a:off x="1176866" y="2487168"/>
            <a:ext cx="4276092" cy="3782478"/>
          </a:xfrm>
        </p:spPr>
        <p:txBody>
          <a:bodyPr>
            <a:normAutofit fontScale="70000" lnSpcReduction="20000"/>
          </a:bodyPr>
          <a:lstStyle/>
          <a:p>
            <a:pPr marL="0" indent="0">
              <a:spcBef>
                <a:spcPts val="300"/>
              </a:spcBef>
              <a:buNone/>
            </a:pPr>
            <a:r>
              <a:rPr lang="en-US" dirty="0"/>
              <a:t>Hybrid work, social justice, shifting norms and values around work—they all add up to pose the same question to every group: how do you navigate change? How do you, on the fly, change the way you work?</a:t>
            </a:r>
          </a:p>
          <a:p>
            <a:pPr marL="0" indent="0">
              <a:spcBef>
                <a:spcPts val="300"/>
              </a:spcBef>
              <a:buNone/>
            </a:pPr>
            <a:endParaRPr lang="en-US"/>
          </a:p>
          <a:p>
            <a:pPr marL="0" indent="0">
              <a:spcBef>
                <a:spcPts val="300"/>
              </a:spcBef>
              <a:buNone/>
            </a:pPr>
            <a:r>
              <a:rPr lang="en-US" dirty="0"/>
              <a:t>The answer is to experiment, experiment, and then experiment some more. Building culture is not like putting together Legos; you don’t just complete a set of steps and expect results. You have to play and probe, amplify small wins, and see what works in your context. (Coyle, 2022, para. 11-13).</a:t>
            </a:r>
          </a:p>
        </p:txBody>
      </p:sp>
      <p:pic>
        <p:nvPicPr>
          <p:cNvPr id="4" name="Picture 6" descr="A picture containing indoor, wall&#10;&#10;Description automatically generated">
            <a:extLst>
              <a:ext uri="{FF2B5EF4-FFF2-40B4-BE49-F238E27FC236}">
                <a16:creationId xmlns:a16="http://schemas.microsoft.com/office/drawing/2014/main" id="{AF3D143D-530A-DC78-B537-2F897C068CE0}"/>
              </a:ext>
            </a:extLst>
          </p:cNvPr>
          <p:cNvPicPr>
            <a:picLocks noChangeAspect="1"/>
          </p:cNvPicPr>
          <p:nvPr/>
        </p:nvPicPr>
        <p:blipFill>
          <a:blip r:embed="rId2"/>
          <a:stretch>
            <a:fillRect/>
          </a:stretch>
        </p:blipFill>
        <p:spPr>
          <a:xfrm>
            <a:off x="5446177" y="2580458"/>
            <a:ext cx="2743200" cy="1536192"/>
          </a:xfrm>
          <a:prstGeom prst="rect">
            <a:avLst/>
          </a:prstGeom>
        </p:spPr>
      </p:pic>
      <p:pic>
        <p:nvPicPr>
          <p:cNvPr id="7" name="Picture 7" descr="A picture containing text, vector graphics&#10;&#10;Description automatically generated">
            <a:extLst>
              <a:ext uri="{FF2B5EF4-FFF2-40B4-BE49-F238E27FC236}">
                <a16:creationId xmlns:a16="http://schemas.microsoft.com/office/drawing/2014/main" id="{A89FDA09-EA55-AD13-B22C-36CA352BA804}"/>
              </a:ext>
            </a:extLst>
          </p:cNvPr>
          <p:cNvPicPr>
            <a:picLocks noChangeAspect="1"/>
          </p:cNvPicPr>
          <p:nvPr/>
        </p:nvPicPr>
        <p:blipFill>
          <a:blip r:embed="rId3"/>
          <a:stretch>
            <a:fillRect/>
          </a:stretch>
        </p:blipFill>
        <p:spPr>
          <a:xfrm>
            <a:off x="5447756" y="4206601"/>
            <a:ext cx="2746747" cy="1810113"/>
          </a:xfrm>
          <a:prstGeom prst="rect">
            <a:avLst/>
          </a:prstGeom>
        </p:spPr>
      </p:pic>
    </p:spTree>
    <p:extLst>
      <p:ext uri="{BB962C8B-B14F-4D97-AF65-F5344CB8AC3E}">
        <p14:creationId xmlns:p14="http://schemas.microsoft.com/office/powerpoint/2010/main" val="385822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58EAFADD-04D0-C622-C987-33CD250F335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36764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0202B0C-3B6D-714B-9663-41CCF17DD03A}"/>
              </a:ext>
            </a:extLst>
          </p:cNvPr>
          <p:cNvPicPr>
            <a:picLocks noChangeAspect="1"/>
          </p:cNvPicPr>
          <p:nvPr/>
        </p:nvPicPr>
        <p:blipFill rotWithShape="1">
          <a:blip r:embed="rId2">
            <a:extLst>
              <a:ext uri="{28A0092B-C50C-407E-A947-70E740481C1C}">
                <a14:useLocalDpi xmlns:a14="http://schemas.microsoft.com/office/drawing/2010/main" val="0"/>
              </a:ext>
            </a:extLst>
          </a:blip>
          <a:srcRect l="741" t="4709" r="-93"/>
          <a:stretch/>
        </p:blipFill>
        <p:spPr>
          <a:xfrm>
            <a:off x="972611" y="848479"/>
            <a:ext cx="7192040" cy="5155450"/>
          </a:xfrm>
          <a:prstGeom prst="rect">
            <a:avLst/>
          </a:prstGeom>
        </p:spPr>
      </p:pic>
    </p:spTree>
    <p:extLst>
      <p:ext uri="{BB962C8B-B14F-4D97-AF65-F5344CB8AC3E}">
        <p14:creationId xmlns:p14="http://schemas.microsoft.com/office/powerpoint/2010/main" val="125626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D1FA-41ED-E751-0B0D-933D89B4165F}"/>
              </a:ext>
            </a:extLst>
          </p:cNvPr>
          <p:cNvSpPr>
            <a:spLocks noGrp="1"/>
          </p:cNvSpPr>
          <p:nvPr>
            <p:ph type="title"/>
          </p:nvPr>
        </p:nvSpPr>
        <p:spPr/>
        <p:txBody>
          <a:bodyPr>
            <a:normAutofit fontScale="90000"/>
          </a:bodyPr>
          <a:lstStyle/>
          <a:p>
            <a:r>
              <a:rPr lang="en-US" dirty="0"/>
              <a:t>Principles of Servant Leadership at Starbucks</a:t>
            </a:r>
          </a:p>
        </p:txBody>
      </p:sp>
      <p:sp>
        <p:nvSpPr>
          <p:cNvPr id="3" name="Subtitle 2">
            <a:extLst>
              <a:ext uri="{FF2B5EF4-FFF2-40B4-BE49-F238E27FC236}">
                <a16:creationId xmlns:a16="http://schemas.microsoft.com/office/drawing/2014/main" id="{4E7AA4A6-24E0-6122-CEBD-1524B021BA64}"/>
              </a:ext>
            </a:extLst>
          </p:cNvPr>
          <p:cNvSpPr>
            <a:spLocks noGrp="1"/>
          </p:cNvSpPr>
          <p:nvPr>
            <p:ph type="body" idx="1"/>
          </p:nvPr>
        </p:nvSpPr>
        <p:spPr/>
        <p:txBody>
          <a:bodyPr>
            <a:normAutofit fontScale="85000" lnSpcReduction="20000"/>
          </a:bodyPr>
          <a:lstStyle/>
          <a:p>
            <a:pPr marL="97155" indent="0">
              <a:buNone/>
            </a:pPr>
            <a:r>
              <a:rPr lang="en-US" dirty="0"/>
              <a:t>Servant leadership is a powerful approach that supports Starbucks’ business model is aligned with servant leadership and the existing organizational culture.  As a value-added component to corporate culture, Starbuck's leadership focuses on guiding and mentoring employees. (</a:t>
            </a:r>
            <a:r>
              <a:rPr lang="en-US" dirty="0" err="1"/>
              <a:t>Studycorgi</a:t>
            </a:r>
            <a:r>
              <a:rPr lang="en-US" dirty="0"/>
              <a:t>, 2021).</a:t>
            </a:r>
          </a:p>
          <a:p>
            <a:endParaRPr lang="en-US" dirty="0"/>
          </a:p>
        </p:txBody>
      </p:sp>
      <p:pic>
        <p:nvPicPr>
          <p:cNvPr id="6" name="Picture 6">
            <a:extLst>
              <a:ext uri="{FF2B5EF4-FFF2-40B4-BE49-F238E27FC236}">
                <a16:creationId xmlns:a16="http://schemas.microsoft.com/office/drawing/2014/main" id="{AF72A7A9-F0FC-07FC-E247-FF9974E2BB70}"/>
              </a:ext>
            </a:extLst>
          </p:cNvPr>
          <p:cNvPicPr>
            <a:picLocks noChangeAspect="1"/>
          </p:cNvPicPr>
          <p:nvPr/>
        </p:nvPicPr>
        <p:blipFill>
          <a:blip r:embed="rId2"/>
          <a:stretch>
            <a:fillRect/>
          </a:stretch>
        </p:blipFill>
        <p:spPr>
          <a:xfrm>
            <a:off x="4574682" y="2486291"/>
            <a:ext cx="2743200" cy="3708856"/>
          </a:xfrm>
          <a:prstGeom prst="rect">
            <a:avLst/>
          </a:prstGeom>
        </p:spPr>
      </p:pic>
      <p:pic>
        <p:nvPicPr>
          <p:cNvPr id="5" name="Picture 5" descr="Text&#10;&#10;Description automatically generated">
            <a:extLst>
              <a:ext uri="{FF2B5EF4-FFF2-40B4-BE49-F238E27FC236}">
                <a16:creationId xmlns:a16="http://schemas.microsoft.com/office/drawing/2014/main" id="{163FD3EA-A24E-5DFA-B00A-45BBB967918B}"/>
              </a:ext>
            </a:extLst>
          </p:cNvPr>
          <p:cNvPicPr>
            <a:picLocks noChangeAspect="1"/>
          </p:cNvPicPr>
          <p:nvPr/>
        </p:nvPicPr>
        <p:blipFill>
          <a:blip r:embed="rId3"/>
          <a:stretch>
            <a:fillRect/>
          </a:stretch>
        </p:blipFill>
        <p:spPr>
          <a:xfrm>
            <a:off x="6270746" y="4915578"/>
            <a:ext cx="2743200" cy="1840183"/>
          </a:xfrm>
          <a:prstGeom prst="rect">
            <a:avLst/>
          </a:prstGeom>
        </p:spPr>
      </p:pic>
    </p:spTree>
    <p:extLst>
      <p:ext uri="{BB962C8B-B14F-4D97-AF65-F5344CB8AC3E}">
        <p14:creationId xmlns:p14="http://schemas.microsoft.com/office/powerpoint/2010/main" val="418086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AAC-2C41-D832-B73B-4A5FCE26DAE3}"/>
              </a:ext>
            </a:extLst>
          </p:cNvPr>
          <p:cNvSpPr>
            <a:spLocks noGrp="1"/>
          </p:cNvSpPr>
          <p:nvPr>
            <p:ph type="title"/>
          </p:nvPr>
        </p:nvSpPr>
        <p:spPr>
          <a:xfrm>
            <a:off x="1176865" y="744185"/>
            <a:ext cx="3632202" cy="5353662"/>
          </a:xfrm>
        </p:spPr>
        <p:txBody>
          <a:bodyPr>
            <a:normAutofit fontScale="90000"/>
          </a:bodyPr>
          <a:lstStyle/>
          <a:p>
            <a:r>
              <a:rPr lang="en-US" dirty="0"/>
              <a:t>Howard Schultz’s leadership style at Starbucks is admired and analyzed by many scholars. As the corporation’s chief executive officer (CEO), he applied servant leadership efficiently in order to empower his followers. This practice resulted in a positive culture that continues to drive the company’s performance. (</a:t>
            </a:r>
            <a:r>
              <a:rPr lang="en-US" dirty="0" err="1"/>
              <a:t>Studycorgi</a:t>
            </a:r>
            <a:r>
              <a:rPr lang="en-US" dirty="0"/>
              <a:t>, 2021, para. 1).</a:t>
            </a:r>
          </a:p>
        </p:txBody>
      </p:sp>
      <p:pic>
        <p:nvPicPr>
          <p:cNvPr id="6" name="Picture 6">
            <a:extLst>
              <a:ext uri="{FF2B5EF4-FFF2-40B4-BE49-F238E27FC236}">
                <a16:creationId xmlns:a16="http://schemas.microsoft.com/office/drawing/2014/main" id="{79CC4ECD-7086-D944-01C8-55961B89AECC}"/>
              </a:ext>
            </a:extLst>
          </p:cNvPr>
          <p:cNvPicPr>
            <a:picLocks noGrp="1" noChangeAspect="1"/>
          </p:cNvPicPr>
          <p:nvPr>
            <p:ph type="pic" idx="2"/>
          </p:nvPr>
        </p:nvPicPr>
        <p:blipFill>
          <a:blip r:embed="rId2"/>
          <a:srcRect l="1712" r="1712"/>
          <a:stretch/>
        </p:blipFill>
        <p:spPr>
          <a:xfrm>
            <a:off x="5183069" y="1115049"/>
            <a:ext cx="2929463" cy="4627904"/>
          </a:xfrm>
        </p:spPr>
      </p:pic>
    </p:spTree>
    <p:extLst>
      <p:ext uri="{BB962C8B-B14F-4D97-AF65-F5344CB8AC3E}">
        <p14:creationId xmlns:p14="http://schemas.microsoft.com/office/powerpoint/2010/main" val="413509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141A-B21E-CB75-09AB-AB62ADB37BF4}"/>
              </a:ext>
            </a:extLst>
          </p:cNvPr>
          <p:cNvSpPr>
            <a:spLocks noGrp="1"/>
          </p:cNvSpPr>
          <p:nvPr>
            <p:ph type="title"/>
          </p:nvPr>
        </p:nvSpPr>
        <p:spPr/>
        <p:txBody>
          <a:bodyPr>
            <a:normAutofit fontScale="90000"/>
          </a:bodyPr>
          <a:lstStyle/>
          <a:p>
            <a:r>
              <a:rPr lang="en-US" dirty="0"/>
              <a:t>Servant Leadership Forums: Improved Communication</a:t>
            </a:r>
          </a:p>
        </p:txBody>
      </p:sp>
      <p:sp>
        <p:nvSpPr>
          <p:cNvPr id="4" name="Text Placeholder 3">
            <a:extLst>
              <a:ext uri="{FF2B5EF4-FFF2-40B4-BE49-F238E27FC236}">
                <a16:creationId xmlns:a16="http://schemas.microsoft.com/office/drawing/2014/main" id="{BA41792E-C3F1-7B03-FC22-71037CE3CA95}"/>
              </a:ext>
            </a:extLst>
          </p:cNvPr>
          <p:cNvSpPr>
            <a:spLocks noGrp="1"/>
          </p:cNvSpPr>
          <p:nvPr>
            <p:ph type="body" idx="1"/>
          </p:nvPr>
        </p:nvSpPr>
        <p:spPr>
          <a:xfrm>
            <a:off x="1176866" y="2487168"/>
            <a:ext cx="6917395" cy="1771335"/>
          </a:xfrm>
        </p:spPr>
        <p:txBody>
          <a:bodyPr>
            <a:normAutofit fontScale="77500" lnSpcReduction="20000"/>
          </a:bodyPr>
          <a:lstStyle/>
          <a:p>
            <a:pPr marL="97155" indent="0">
              <a:buNone/>
            </a:pPr>
            <a:r>
              <a:rPr lang="en-US" dirty="0"/>
              <a:t>The concept of openness has made it easier for Starbucks to achieve its goals. The organization introduced open forums several years ago to improve the level of communication between employees and managers (</a:t>
            </a:r>
            <a:r>
              <a:rPr lang="en-US" dirty="0" err="1"/>
              <a:t>StudyCorgi</a:t>
            </a:r>
            <a:r>
              <a:rPr lang="en-US" dirty="0"/>
              <a:t>, 2021, para. . This practice fostered  a supportive environment to motivate workers and promote creativity (Ng et al., 2016). </a:t>
            </a:r>
          </a:p>
        </p:txBody>
      </p:sp>
      <p:pic>
        <p:nvPicPr>
          <p:cNvPr id="6" name="Picture 6">
            <a:extLst>
              <a:ext uri="{FF2B5EF4-FFF2-40B4-BE49-F238E27FC236}">
                <a16:creationId xmlns:a16="http://schemas.microsoft.com/office/drawing/2014/main" id="{26F9B06F-9663-BA68-9F51-F7C66F0E9284}"/>
              </a:ext>
            </a:extLst>
          </p:cNvPr>
          <p:cNvPicPr>
            <a:picLocks noChangeAspect="1"/>
          </p:cNvPicPr>
          <p:nvPr/>
        </p:nvPicPr>
        <p:blipFill>
          <a:blip r:embed="rId2"/>
          <a:stretch>
            <a:fillRect/>
          </a:stretch>
        </p:blipFill>
        <p:spPr>
          <a:xfrm>
            <a:off x="2657391" y="4076144"/>
            <a:ext cx="3949885" cy="2647556"/>
          </a:xfrm>
          <a:prstGeom prst="rect">
            <a:avLst/>
          </a:prstGeom>
        </p:spPr>
      </p:pic>
    </p:spTree>
    <p:extLst>
      <p:ext uri="{BB962C8B-B14F-4D97-AF65-F5344CB8AC3E}">
        <p14:creationId xmlns:p14="http://schemas.microsoft.com/office/powerpoint/2010/main" val="121123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141A-B21E-CB75-09AB-AB62ADB37BF4}"/>
              </a:ext>
            </a:extLst>
          </p:cNvPr>
          <p:cNvSpPr>
            <a:spLocks noGrp="1"/>
          </p:cNvSpPr>
          <p:nvPr>
            <p:ph type="title"/>
          </p:nvPr>
        </p:nvSpPr>
        <p:spPr/>
        <p:txBody>
          <a:bodyPr>
            <a:normAutofit/>
          </a:bodyPr>
          <a:lstStyle/>
          <a:p>
            <a:r>
              <a:rPr lang="en-US" dirty="0"/>
              <a:t>Collaboration at Starbucks</a:t>
            </a:r>
          </a:p>
        </p:txBody>
      </p:sp>
      <p:sp>
        <p:nvSpPr>
          <p:cNvPr id="4" name="Text Placeholder 3">
            <a:extLst>
              <a:ext uri="{FF2B5EF4-FFF2-40B4-BE49-F238E27FC236}">
                <a16:creationId xmlns:a16="http://schemas.microsoft.com/office/drawing/2014/main" id="{BA41792E-C3F1-7B03-FC22-71037CE3CA95}"/>
              </a:ext>
            </a:extLst>
          </p:cNvPr>
          <p:cNvSpPr>
            <a:spLocks noGrp="1"/>
          </p:cNvSpPr>
          <p:nvPr>
            <p:ph type="body" idx="1"/>
          </p:nvPr>
        </p:nvSpPr>
        <p:spPr>
          <a:xfrm>
            <a:off x="1176866" y="2487168"/>
            <a:ext cx="6917395" cy="1771335"/>
          </a:xfrm>
        </p:spPr>
        <p:txBody>
          <a:bodyPr>
            <a:normAutofit fontScale="62500" lnSpcReduction="20000"/>
          </a:bodyPr>
          <a:lstStyle/>
          <a:p>
            <a:pPr marL="0" indent="0">
              <a:spcBef>
                <a:spcPts val="0"/>
              </a:spcBef>
              <a:buNone/>
            </a:pPr>
            <a:r>
              <a:rPr lang="en-US" dirty="0"/>
              <a:t>Another principle taken seriously at this company is that of collaboration (</a:t>
            </a:r>
            <a:r>
              <a:rPr lang="en-US" dirty="0" err="1"/>
              <a:t>Studycorgi</a:t>
            </a:r>
            <a:r>
              <a:rPr lang="en-US" dirty="0"/>
              <a:t>, 2021, para. 3). </a:t>
            </a:r>
            <a:endParaRPr lang="en-US"/>
          </a:p>
          <a:p>
            <a:pPr marL="0" indent="0">
              <a:spcBef>
                <a:spcPts val="0"/>
              </a:spcBef>
              <a:buNone/>
            </a:pPr>
            <a:endParaRPr lang="en-US"/>
          </a:p>
          <a:p>
            <a:pPr marL="0" indent="0">
              <a:spcBef>
                <a:spcPts val="0"/>
              </a:spcBef>
              <a:buNone/>
            </a:pPr>
            <a:r>
              <a:rPr lang="en-US" dirty="0"/>
              <a:t>Employees and managers communicate efficiently, share ideas, and make evidence-based decisions (Ng et al. as cited in </a:t>
            </a:r>
            <a:r>
              <a:rPr lang="en-US" dirty="0" err="1"/>
              <a:t>Studicorgi</a:t>
            </a:r>
            <a:r>
              <a:rPr lang="en-US" dirty="0"/>
              <a:t>, 2021, para. 3). Workers are encouraged to ask questions and identify new resources that can add value to the targeted customers. Consequently, Starbucks continues to achieve most of its business goals. (</a:t>
            </a:r>
            <a:r>
              <a:rPr lang="en-US" dirty="0" err="1"/>
              <a:t>Studycorgi</a:t>
            </a:r>
            <a:r>
              <a:rPr lang="en-US" dirty="0"/>
              <a:t>, 2021, para. 3).</a:t>
            </a:r>
          </a:p>
        </p:txBody>
      </p:sp>
      <p:pic>
        <p:nvPicPr>
          <p:cNvPr id="3" name="Picture 4">
            <a:extLst>
              <a:ext uri="{FF2B5EF4-FFF2-40B4-BE49-F238E27FC236}">
                <a16:creationId xmlns:a16="http://schemas.microsoft.com/office/drawing/2014/main" id="{17196C66-6CB7-531F-C824-B08D1C850EC8}"/>
              </a:ext>
            </a:extLst>
          </p:cNvPr>
          <p:cNvPicPr>
            <a:picLocks noChangeAspect="1"/>
          </p:cNvPicPr>
          <p:nvPr/>
        </p:nvPicPr>
        <p:blipFill>
          <a:blip r:embed="rId2"/>
          <a:stretch>
            <a:fillRect/>
          </a:stretch>
        </p:blipFill>
        <p:spPr>
          <a:xfrm>
            <a:off x="1645116" y="4176700"/>
            <a:ext cx="2924202" cy="1963769"/>
          </a:xfrm>
          <a:prstGeom prst="rect">
            <a:avLst/>
          </a:prstGeom>
        </p:spPr>
      </p:pic>
      <p:pic>
        <p:nvPicPr>
          <p:cNvPr id="5" name="Picture 6" descr="A group of people writing on a whiteboard&#10;&#10;Description automatically generated">
            <a:extLst>
              <a:ext uri="{FF2B5EF4-FFF2-40B4-BE49-F238E27FC236}">
                <a16:creationId xmlns:a16="http://schemas.microsoft.com/office/drawing/2014/main" id="{E9D231C3-BA71-7BCD-7CFE-BAEADB33FC23}"/>
              </a:ext>
            </a:extLst>
          </p:cNvPr>
          <p:cNvPicPr>
            <a:picLocks noChangeAspect="1"/>
          </p:cNvPicPr>
          <p:nvPr/>
        </p:nvPicPr>
        <p:blipFill>
          <a:blip r:embed="rId3"/>
          <a:stretch>
            <a:fillRect/>
          </a:stretch>
        </p:blipFill>
        <p:spPr>
          <a:xfrm>
            <a:off x="4641720" y="4169996"/>
            <a:ext cx="2964425" cy="1970473"/>
          </a:xfrm>
          <a:prstGeom prst="rect">
            <a:avLst/>
          </a:prstGeom>
        </p:spPr>
      </p:pic>
    </p:spTree>
    <p:extLst>
      <p:ext uri="{BB962C8B-B14F-4D97-AF65-F5344CB8AC3E}">
        <p14:creationId xmlns:p14="http://schemas.microsoft.com/office/powerpoint/2010/main" val="92011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461E84-596E-1A10-9FFE-935DED113719}"/>
              </a:ext>
            </a:extLst>
          </p:cNvPr>
          <p:cNvSpPr>
            <a:spLocks noGrp="1"/>
          </p:cNvSpPr>
          <p:nvPr>
            <p:ph type="body" idx="4294967295"/>
          </p:nvPr>
        </p:nvSpPr>
        <p:spPr>
          <a:xfrm>
            <a:off x="744123" y="798252"/>
            <a:ext cx="7655768" cy="3446462"/>
          </a:xfrm>
        </p:spPr>
        <p:txBody>
          <a:bodyPr>
            <a:normAutofit fontScale="70000" lnSpcReduction="20000"/>
          </a:bodyPr>
          <a:lstStyle/>
          <a:p>
            <a:r>
              <a:rPr lang="en-US" dirty="0"/>
              <a:t>Starbucks embraces a relationship-driven approach to establish a positive connection with members of the community. It also incorporates an anti-discrimination policy to support this practice. (</a:t>
            </a:r>
            <a:r>
              <a:rPr lang="en-US" err="1"/>
              <a:t>Studycorgi</a:t>
            </a:r>
            <a:r>
              <a:rPr lang="en-US" dirty="0"/>
              <a:t>, 2021),</a:t>
            </a:r>
          </a:p>
          <a:p>
            <a:endParaRPr lang="en-US"/>
          </a:p>
          <a:p>
            <a:r>
              <a:rPr lang="en-US" dirty="0"/>
              <a:t>The organizational model creates an embracing culture that promotes diverse ideas. (Coetzer, </a:t>
            </a:r>
            <a:r>
              <a:rPr lang="en-US" dirty="0" err="1"/>
              <a:t>Bussin</a:t>
            </a:r>
            <a:r>
              <a:rPr lang="en-US" dirty="0"/>
              <a:t>, &amp; Geldenhuys, 2017). </a:t>
            </a:r>
            <a:br>
              <a:rPr lang="en-US" dirty="0"/>
            </a:br>
            <a:r>
              <a:rPr lang="en-US" dirty="0"/>
              <a:t> </a:t>
            </a:r>
          </a:p>
          <a:p>
            <a:r>
              <a:rPr lang="en-US" dirty="0"/>
              <a:t>The existing culture “supports effective programs and policies that borrow a lot from the concepts of servant leadership.”  (</a:t>
            </a:r>
            <a:r>
              <a:rPr lang="en-US" dirty="0" err="1"/>
              <a:t>Studycorgi</a:t>
            </a:r>
            <a:r>
              <a:rPr lang="en-US" dirty="0"/>
              <a:t>, 2021, para. 4).  For example, Starbucks’ managers are committed to providing guidance to team members and “emerging issues are addressed within a short time.” (</a:t>
            </a:r>
            <a:r>
              <a:rPr lang="en-US" dirty="0" err="1"/>
              <a:t>Studycorgi</a:t>
            </a:r>
            <a:r>
              <a:rPr lang="en-US" dirty="0"/>
              <a:t>, 2021, para. 4).</a:t>
            </a:r>
          </a:p>
        </p:txBody>
      </p:sp>
      <p:pic>
        <p:nvPicPr>
          <p:cNvPr id="5" name="Picture 5" descr="Map&#10;&#10;Description automatically generated">
            <a:extLst>
              <a:ext uri="{FF2B5EF4-FFF2-40B4-BE49-F238E27FC236}">
                <a16:creationId xmlns:a16="http://schemas.microsoft.com/office/drawing/2014/main" id="{85D22775-5321-D3AE-B35F-717F852FC4C8}"/>
              </a:ext>
            </a:extLst>
          </p:cNvPr>
          <p:cNvPicPr>
            <a:picLocks noChangeAspect="1"/>
          </p:cNvPicPr>
          <p:nvPr/>
        </p:nvPicPr>
        <p:blipFill>
          <a:blip r:embed="rId2"/>
          <a:stretch>
            <a:fillRect/>
          </a:stretch>
        </p:blipFill>
        <p:spPr>
          <a:xfrm>
            <a:off x="2543427" y="3656344"/>
            <a:ext cx="4271668" cy="2401137"/>
          </a:xfrm>
          <a:prstGeom prst="rect">
            <a:avLst/>
          </a:prstGeom>
        </p:spPr>
      </p:pic>
    </p:spTree>
    <p:extLst>
      <p:ext uri="{BB962C8B-B14F-4D97-AF65-F5344CB8AC3E}">
        <p14:creationId xmlns:p14="http://schemas.microsoft.com/office/powerpoint/2010/main" val="55851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AAC-2C41-D832-B73B-4A5FCE26DAE3}"/>
              </a:ext>
            </a:extLst>
          </p:cNvPr>
          <p:cNvSpPr>
            <a:spLocks noGrp="1"/>
          </p:cNvSpPr>
          <p:nvPr>
            <p:ph type="title"/>
          </p:nvPr>
        </p:nvSpPr>
        <p:spPr>
          <a:xfrm>
            <a:off x="1176865" y="744185"/>
            <a:ext cx="3632202" cy="5353662"/>
          </a:xfrm>
        </p:spPr>
        <p:txBody>
          <a:bodyPr spcFirstLastPara="1" wrap="square" lIns="91425" tIns="45700" rIns="91425" bIns="45700" anchor="ctr" anchorCtr="0">
            <a:normAutofit/>
          </a:bodyPr>
          <a:lstStyle/>
          <a:p>
            <a:r>
              <a:rPr lang="en-US" dirty="0"/>
              <a:t>Southwest Airlines’ servant leadership model results have had a positive effect on both customer relations and profitability. (</a:t>
            </a:r>
            <a:r>
              <a:rPr lang="en-US" dirty="0" err="1"/>
              <a:t>Studycorgi</a:t>
            </a:r>
            <a:r>
              <a:rPr lang="en-US" dirty="0"/>
              <a:t>, 2021). </a:t>
            </a:r>
            <a:br>
              <a:rPr lang="en-US" dirty="0"/>
            </a:br>
            <a:r>
              <a:rPr lang="en-US" dirty="0"/>
              <a:t>The case studies of Southwest Airlines and Starbucks can be used as positive operational examples of the servant leadership model.</a:t>
            </a:r>
          </a:p>
        </p:txBody>
      </p:sp>
      <p:pic>
        <p:nvPicPr>
          <p:cNvPr id="7" name="Picture 7" descr="A group of people posing for a photo in front of an airplane&#10;&#10;Description automatically generated">
            <a:extLst>
              <a:ext uri="{FF2B5EF4-FFF2-40B4-BE49-F238E27FC236}">
                <a16:creationId xmlns:a16="http://schemas.microsoft.com/office/drawing/2014/main" id="{4C580C22-8961-7E0D-E0D3-8669ADC33F02}"/>
              </a:ext>
            </a:extLst>
          </p:cNvPr>
          <p:cNvPicPr>
            <a:picLocks noChangeAspect="1"/>
          </p:cNvPicPr>
          <p:nvPr/>
        </p:nvPicPr>
        <p:blipFill>
          <a:blip r:embed="rId2"/>
          <a:stretch>
            <a:fillRect/>
          </a:stretch>
        </p:blipFill>
        <p:spPr>
          <a:xfrm>
            <a:off x="4997023" y="1618971"/>
            <a:ext cx="3152132" cy="1689360"/>
          </a:xfrm>
          <a:prstGeom prst="rect">
            <a:avLst/>
          </a:prstGeom>
        </p:spPr>
      </p:pic>
      <p:pic>
        <p:nvPicPr>
          <p:cNvPr id="8" name="Picture 8" descr="Logo&#10;&#10;Description automatically generated">
            <a:extLst>
              <a:ext uri="{FF2B5EF4-FFF2-40B4-BE49-F238E27FC236}">
                <a16:creationId xmlns:a16="http://schemas.microsoft.com/office/drawing/2014/main" id="{42574C32-8CB5-E9E4-E7E7-F5140C67B049}"/>
              </a:ext>
            </a:extLst>
          </p:cNvPr>
          <p:cNvPicPr>
            <a:picLocks noChangeAspect="1"/>
          </p:cNvPicPr>
          <p:nvPr/>
        </p:nvPicPr>
        <p:blipFill>
          <a:blip r:embed="rId3"/>
          <a:stretch>
            <a:fillRect/>
          </a:stretch>
        </p:blipFill>
        <p:spPr>
          <a:xfrm>
            <a:off x="4997022" y="3405376"/>
            <a:ext cx="3158836" cy="2004762"/>
          </a:xfrm>
          <a:prstGeom prst="rect">
            <a:avLst/>
          </a:prstGeom>
        </p:spPr>
      </p:pic>
    </p:spTree>
    <p:extLst>
      <p:ext uri="{BB962C8B-B14F-4D97-AF65-F5344CB8AC3E}">
        <p14:creationId xmlns:p14="http://schemas.microsoft.com/office/powerpoint/2010/main" val="1717213807"/>
      </p:ext>
    </p:extLst>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1055</Words>
  <Application>Microsoft Macintosh PowerPoint</Application>
  <PresentationFormat>On-screen Show (4:3)</PresentationFormat>
  <Paragraphs>42</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Garamond</vt:lpstr>
      <vt:lpstr>Arial</vt:lpstr>
      <vt:lpstr>Organic</vt:lpstr>
      <vt:lpstr>The Actual Practice of Servant Leadership</vt:lpstr>
      <vt:lpstr>PowerPoint Presentation</vt:lpstr>
      <vt:lpstr>PowerPoint Presentation</vt:lpstr>
      <vt:lpstr>Principles of Servant Leadership at Starbucks</vt:lpstr>
      <vt:lpstr>Howard Schultz’s leadership style at Starbucks is admired and analyzed by many scholars. As the corporation’s chief executive officer (CEO), he applied servant leadership efficiently in order to empower his followers. This practice resulted in a positive culture that continues to drive the company’s performance. (Studycorgi, 2021, para. 1).</vt:lpstr>
      <vt:lpstr>Servant Leadership Forums: Improved Communication</vt:lpstr>
      <vt:lpstr>Collaboration at Starbucks</vt:lpstr>
      <vt:lpstr>PowerPoint Presentation</vt:lpstr>
      <vt:lpstr>Southwest Airlines’ servant leadership model results have had a positive effect on both customer relations and profitability. (Studycorgi, 2021).  The case studies of Southwest Airlines and Starbucks can be used as positive operational examples of the servant leadership model.</vt:lpstr>
      <vt:lpstr>Daniel Coyle a New York Times bestselling author of The Culture Code. Coyle spent the past seven years studying and visiting top-performing group cultures—like Pixar, San Antonio Spurs, IDEO, and military special-operations units—and collecting their best culture-building methods. (Coyle, 2022).</vt:lpstr>
      <vt:lpstr>Five Tips for Practicing Servant Leadership</vt:lpstr>
      <vt:lpstr>1. Amplify your warmth.</vt:lpstr>
      <vt:lpstr>2. Share your fallibility.</vt:lpstr>
      <vt:lpstr>3. Use corny mantras.</vt:lpstr>
      <vt:lpstr>4. Embrace deep fun, instead of shallow fun.</vt:lpstr>
      <vt:lpstr>5. Experiment relentlessly.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Doctoral Capstone  Defense</dc:title>
  <dc:creator>Karol Johansen</dc:creator>
  <cp:lastModifiedBy>Karol Johansen</cp:lastModifiedBy>
  <cp:revision>518</cp:revision>
  <dcterms:created xsi:type="dcterms:W3CDTF">2020-09-03T15:48:47Z</dcterms:created>
  <dcterms:modified xsi:type="dcterms:W3CDTF">2023-04-26T14:17:48Z</dcterms:modified>
</cp:coreProperties>
</file>