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381" r:id="rId3"/>
    <p:sldId id="390" r:id="rId4"/>
    <p:sldId id="391" r:id="rId5"/>
    <p:sldId id="392" r:id="rId6"/>
    <p:sldId id="393" r:id="rId7"/>
    <p:sldId id="274" r:id="rId8"/>
    <p:sldId id="275" r:id="rId9"/>
    <p:sldId id="276" r:id="rId10"/>
    <p:sldId id="323" r:id="rId11"/>
    <p:sldId id="419" r:id="rId12"/>
  </p:sldIdLst>
  <p:sldSz cx="9144000" cy="6858000" type="screen4x3"/>
  <p:notesSz cx="6858000" cy="9144000"/>
  <p:embeddedFontLst>
    <p:embeddedFont>
      <p:font typeface="Abadi Extra Light" panose="020B0204020104020204" pitchFamily="34" charset="0"/>
      <p:regular r:id="rId14"/>
    </p:embeddedFont>
    <p:embeddedFont>
      <p:font typeface="Calibri" panose="020F0502020204030204" pitchFamily="34" charset="0"/>
      <p:regular r:id="rId15"/>
      <p:bold r:id="rId16"/>
      <p:italic r:id="rId17"/>
      <p:boldItalic r:id="rId18"/>
    </p:embeddedFont>
    <p:embeddedFont>
      <p:font typeface="Garamond" panose="02020404030301010803" pitchFamily="18"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i54JcoePmbKCWLdhn4RPihrrC6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B74D83-E867-454B-BEEE-2AADFC6D3EAE}">
  <a:tblStyle styleId="{4AB74D83-E867-454B-BEEE-2AADFC6D3EAE}" styleName="Table_0">
    <a:wholeTbl>
      <a:tcTxStyle b="off" i="off">
        <a:font>
          <a:latin typeface="Garamond"/>
          <a:ea typeface="Garamond"/>
          <a:cs typeface="Garamond"/>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1444"/>
  </p:normalViewPr>
  <p:slideViewPr>
    <p:cSldViewPr snapToGrid="0">
      <p:cViewPr varScale="1">
        <p:scale>
          <a:sx n="87" d="100"/>
          <a:sy n="87" d="100"/>
        </p:scale>
        <p:origin x="182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93"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89"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90"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changed the first slide to add “proposal”</a:t>
            </a:r>
            <a:endParaRPr/>
          </a:p>
        </p:txBody>
      </p:sp>
      <p:sp>
        <p:nvSpPr>
          <p:cNvPr id="154" name="Google Shape;1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a:t>
            </a:r>
          </a:p>
        </p:txBody>
      </p:sp>
      <p:sp>
        <p:nvSpPr>
          <p:cNvPr id="4" name="Slide Number Placeholder 3"/>
          <p:cNvSpPr>
            <a:spLocks noGrp="1"/>
          </p:cNvSpPr>
          <p:nvPr>
            <p:ph type="sldNum" sz="quarter" idx="5"/>
          </p:nvPr>
        </p:nvSpPr>
        <p:spPr/>
        <p:txBody>
          <a:bodyPr/>
          <a:lstStyle/>
          <a:p>
            <a:fld id="{8A4DDC65-D59E-4186-B8C4-A89880857ECD}" type="slidenum">
              <a:rPr lang="en-US" smtClean="0"/>
              <a:t>4</a:t>
            </a:fld>
            <a:endParaRPr lang="en-US"/>
          </a:p>
        </p:txBody>
      </p:sp>
    </p:spTree>
    <p:extLst>
      <p:ext uri="{BB962C8B-B14F-4D97-AF65-F5344CB8AC3E}">
        <p14:creationId xmlns:p14="http://schemas.microsoft.com/office/powerpoint/2010/main" val="211585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
            </a:r>
            <a:r>
              <a:rPr lang="en-US" baseline="0" dirty="0"/>
              <a:t> removing</a:t>
            </a:r>
            <a:endParaRPr lang="en-US" dirty="0"/>
          </a:p>
        </p:txBody>
      </p:sp>
      <p:sp>
        <p:nvSpPr>
          <p:cNvPr id="4" name="Slide Number Placeholder 3"/>
          <p:cNvSpPr>
            <a:spLocks noGrp="1"/>
          </p:cNvSpPr>
          <p:nvPr>
            <p:ph type="sldNum" sz="quarter" idx="10"/>
          </p:nvPr>
        </p:nvSpPr>
        <p:spPr/>
        <p:txBody>
          <a:bodyPr/>
          <a:lstStyle/>
          <a:p>
            <a:fld id="{8A4DDC65-D59E-4186-B8C4-A89880857ECD}" type="slidenum">
              <a:rPr lang="en-US" smtClean="0"/>
              <a:t>5</a:t>
            </a:fld>
            <a:endParaRPr lang="en-US"/>
          </a:p>
        </p:txBody>
      </p:sp>
    </p:spTree>
    <p:extLst>
      <p:ext uri="{BB962C8B-B14F-4D97-AF65-F5344CB8AC3E}">
        <p14:creationId xmlns:p14="http://schemas.microsoft.com/office/powerpoint/2010/main" val="1155669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
            </a:r>
            <a:r>
              <a:rPr lang="en-US" baseline="0" dirty="0"/>
              <a:t> removing</a:t>
            </a:r>
            <a:endParaRPr lang="en-US" dirty="0"/>
          </a:p>
        </p:txBody>
      </p:sp>
      <p:sp>
        <p:nvSpPr>
          <p:cNvPr id="4" name="Slide Number Placeholder 3"/>
          <p:cNvSpPr>
            <a:spLocks noGrp="1"/>
          </p:cNvSpPr>
          <p:nvPr>
            <p:ph type="sldNum" sz="quarter" idx="10"/>
          </p:nvPr>
        </p:nvSpPr>
        <p:spPr/>
        <p:txBody>
          <a:bodyPr/>
          <a:lstStyle/>
          <a:p>
            <a:fld id="{8A4DDC65-D59E-4186-B8C4-A89880857ECD}" type="slidenum">
              <a:rPr lang="en-US" smtClean="0"/>
              <a:t>9</a:t>
            </a:fld>
            <a:endParaRPr lang="en-US"/>
          </a:p>
        </p:txBody>
      </p:sp>
    </p:spTree>
    <p:extLst>
      <p:ext uri="{BB962C8B-B14F-4D97-AF65-F5344CB8AC3E}">
        <p14:creationId xmlns:p14="http://schemas.microsoft.com/office/powerpoint/2010/main" val="1208608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
        <p:cNvGrpSpPr/>
        <p:nvPr/>
      </p:nvGrpSpPr>
      <p:grpSpPr>
        <a:xfrm>
          <a:off x="0" y="0"/>
          <a:ext cx="0" cy="0"/>
          <a:chOff x="0" y="0"/>
          <a:chExt cx="0" cy="0"/>
        </a:xfrm>
      </p:grpSpPr>
      <p:grpSp>
        <p:nvGrpSpPr>
          <p:cNvPr id="21" name="Google Shape;21;p45"/>
          <p:cNvGrpSpPr/>
          <p:nvPr/>
        </p:nvGrpSpPr>
        <p:grpSpPr>
          <a:xfrm>
            <a:off x="0" y="0"/>
            <a:ext cx="9144677" cy="6858000"/>
            <a:chOff x="0" y="0"/>
            <a:chExt cx="9144677" cy="6858000"/>
          </a:xfrm>
        </p:grpSpPr>
        <p:pic>
          <p:nvPicPr>
            <p:cNvPr id="22" name="Google Shape;22;p45" descr="SD-PanelTitle-R1.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 name="Google Shape;23;p45"/>
            <p:cNvSpPr/>
            <p:nvPr/>
          </p:nvSpPr>
          <p:spPr>
            <a:xfrm>
              <a:off x="1515532" y="1520422"/>
              <a:ext cx="6112935" cy="3818468"/>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45" descr="HDRibbonTitle-UniformTrim.png"/>
            <p:cNvPicPr preferRelativeResize="0"/>
            <p:nvPr/>
          </p:nvPicPr>
          <p:blipFill rotWithShape="1">
            <a:blip r:embed="rId3">
              <a:alphaModFix/>
            </a:blip>
            <a:srcRect l="-2" r="47958"/>
            <a:stretch/>
          </p:blipFill>
          <p:spPr>
            <a:xfrm>
              <a:off x="0" y="3128434"/>
              <a:ext cx="1664208" cy="612648"/>
            </a:xfrm>
            <a:prstGeom prst="rect">
              <a:avLst/>
            </a:prstGeom>
            <a:noFill/>
            <a:ln>
              <a:noFill/>
            </a:ln>
          </p:spPr>
        </p:pic>
        <p:pic>
          <p:nvPicPr>
            <p:cNvPr id="25" name="Google Shape;25;p45" descr="HDRibbonTitle-UniformTrim.png"/>
            <p:cNvPicPr preferRelativeResize="0"/>
            <p:nvPr/>
          </p:nvPicPr>
          <p:blipFill rotWithShape="1">
            <a:blip r:embed="rId3">
              <a:alphaModFix/>
            </a:blip>
            <a:srcRect l="-2" r="47958"/>
            <a:stretch/>
          </p:blipFill>
          <p:spPr>
            <a:xfrm>
              <a:off x="7480469" y="3128434"/>
              <a:ext cx="1664208" cy="612648"/>
            </a:xfrm>
            <a:prstGeom prst="rect">
              <a:avLst/>
            </a:prstGeom>
            <a:noFill/>
            <a:ln>
              <a:noFill/>
            </a:ln>
          </p:spPr>
        </p:pic>
      </p:grpSp>
      <p:sp>
        <p:nvSpPr>
          <p:cNvPr id="26" name="Google Shape;26;p45"/>
          <p:cNvSpPr txBox="1">
            <a:spLocks noGrp="1"/>
          </p:cNvSpPr>
          <p:nvPr>
            <p:ph type="ctrTitle"/>
          </p:nvPr>
        </p:nvSpPr>
        <p:spPr>
          <a:xfrm>
            <a:off x="1921934" y="1811863"/>
            <a:ext cx="5308866"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4800"/>
              <a:buFont typeface="Arial"/>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5"/>
          <p:cNvSpPr txBox="1">
            <a:spLocks noGrp="1"/>
          </p:cNvSpPr>
          <p:nvPr>
            <p:ph type="subTitle" idx="1"/>
          </p:nvPr>
        </p:nvSpPr>
        <p:spPr>
          <a:xfrm>
            <a:off x="1921934" y="3598327"/>
            <a:ext cx="5308866" cy="1377651"/>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SzPts val="2300"/>
              <a:buNone/>
              <a:defRPr sz="20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8" name="Google Shape;28;p45"/>
          <p:cNvSpPr txBox="1">
            <a:spLocks noGrp="1"/>
          </p:cNvSpPr>
          <p:nvPr>
            <p:ph type="dt" idx="10"/>
          </p:nvPr>
        </p:nvSpPr>
        <p:spPr>
          <a:xfrm>
            <a:off x="6065417" y="5054602"/>
            <a:ext cx="673276"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5"/>
          <p:cNvSpPr txBox="1">
            <a:spLocks noGrp="1"/>
          </p:cNvSpPr>
          <p:nvPr>
            <p:ph type="ftr" idx="11"/>
          </p:nvPr>
        </p:nvSpPr>
        <p:spPr>
          <a:xfrm>
            <a:off x="1921934" y="5054602"/>
            <a:ext cx="406486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5"/>
          <p:cNvSpPr txBox="1">
            <a:spLocks noGrp="1"/>
          </p:cNvSpPr>
          <p:nvPr>
            <p:ph type="sldNum" idx="12"/>
          </p:nvPr>
        </p:nvSpPr>
        <p:spPr>
          <a:xfrm>
            <a:off x="6817317" y="5054602"/>
            <a:ext cx="413483"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45"/>
          <p:cNvCxnSpPr/>
          <p:nvPr/>
        </p:nvCxnSpPr>
        <p:spPr>
          <a:xfrm>
            <a:off x="2019825" y="3471329"/>
            <a:ext cx="5113083"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6"/>
        <p:cNvGrpSpPr/>
        <p:nvPr/>
      </p:nvGrpSpPr>
      <p:grpSpPr>
        <a:xfrm>
          <a:off x="0" y="0"/>
          <a:ext cx="0" cy="0"/>
          <a:chOff x="0" y="0"/>
          <a:chExt cx="0" cy="0"/>
        </a:xfrm>
      </p:grpSpPr>
      <p:sp>
        <p:nvSpPr>
          <p:cNvPr id="97" name="Google Shape;97;p55"/>
          <p:cNvSpPr txBox="1">
            <a:spLocks noGrp="1"/>
          </p:cNvSpPr>
          <p:nvPr>
            <p:ph type="title"/>
          </p:nvPr>
        </p:nvSpPr>
        <p:spPr>
          <a:xfrm>
            <a:off x="1176866" y="906873"/>
            <a:ext cx="6798734" cy="309786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5"/>
          <p:cNvSpPr txBox="1">
            <a:spLocks noGrp="1"/>
          </p:cNvSpPr>
          <p:nvPr>
            <p:ph type="body" idx="1"/>
          </p:nvPr>
        </p:nvSpPr>
        <p:spPr>
          <a:xfrm>
            <a:off x="1176865" y="4275666"/>
            <a:ext cx="6798736" cy="1600202"/>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9" name="Google Shape;99;p55"/>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5"/>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5"/>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2" name="Google Shape;102;p55"/>
          <p:cNvCxnSpPr/>
          <p:nvPr/>
        </p:nvCxnSpPr>
        <p:spPr>
          <a:xfrm>
            <a:off x="1278465" y="4140199"/>
            <a:ext cx="6606425"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3"/>
        <p:cNvGrpSpPr/>
        <p:nvPr/>
      </p:nvGrpSpPr>
      <p:grpSpPr>
        <a:xfrm>
          <a:off x="0" y="0"/>
          <a:ext cx="0" cy="0"/>
          <a:chOff x="0" y="0"/>
          <a:chExt cx="0" cy="0"/>
        </a:xfrm>
      </p:grpSpPr>
      <p:sp>
        <p:nvSpPr>
          <p:cNvPr id="104" name="Google Shape;104;p56"/>
          <p:cNvSpPr txBox="1">
            <a:spLocks noGrp="1"/>
          </p:cNvSpPr>
          <p:nvPr>
            <p:ph type="title"/>
          </p:nvPr>
        </p:nvSpPr>
        <p:spPr>
          <a:xfrm>
            <a:off x="1334333" y="982132"/>
            <a:ext cx="6400250"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6"/>
          <p:cNvSpPr txBox="1">
            <a:spLocks noGrp="1"/>
          </p:cNvSpPr>
          <p:nvPr>
            <p:ph type="body" idx="1"/>
          </p:nvPr>
        </p:nvSpPr>
        <p:spPr>
          <a:xfrm>
            <a:off x="1600200" y="3352799"/>
            <a:ext cx="5892798" cy="651933"/>
          </a:xfrm>
          <a:prstGeom prst="rect">
            <a:avLst/>
          </a:prstGeom>
          <a:noFill/>
          <a:ln>
            <a:noFill/>
          </a:ln>
        </p:spPr>
        <p:txBody>
          <a:bodyPr spcFirstLastPara="1" wrap="square" lIns="91425" tIns="45700" rIns="91425" bIns="45700" anchor="ctr" anchorCtr="0">
            <a:normAutofit/>
          </a:bodyPr>
          <a:lstStyle>
            <a:lvl1pPr marL="457200" lvl="0" indent="-228600" algn="r">
              <a:spcBef>
                <a:spcPts val="360"/>
              </a:spcBef>
              <a:spcAft>
                <a:spcPts val="0"/>
              </a:spcAft>
              <a:buSzPts val="2070"/>
              <a:buFont typeface="Arial"/>
              <a:buNone/>
              <a:defRPr sz="1800"/>
            </a:lvl1pPr>
            <a:lvl2pPr marL="914400" lvl="1" indent="-228600" algn="l">
              <a:spcBef>
                <a:spcPts val="600"/>
              </a:spcBef>
              <a:spcAft>
                <a:spcPts val="0"/>
              </a:spcAft>
              <a:buSzPts val="2300"/>
              <a:buFont typeface="Arial"/>
              <a:buNone/>
              <a:defRPr/>
            </a:lvl2pPr>
            <a:lvl3pPr marL="1371600" lvl="2" indent="-228600" algn="l">
              <a:spcBef>
                <a:spcPts val="600"/>
              </a:spcBef>
              <a:spcAft>
                <a:spcPts val="0"/>
              </a:spcAft>
              <a:buSzPts val="2070"/>
              <a:buFont typeface="Arial"/>
              <a:buNone/>
              <a:defRPr/>
            </a:lvl3pPr>
            <a:lvl4pPr marL="1828800" lvl="3" indent="-228600" algn="l">
              <a:spcBef>
                <a:spcPts val="600"/>
              </a:spcBef>
              <a:spcAft>
                <a:spcPts val="0"/>
              </a:spcAft>
              <a:buSzPts val="1840"/>
              <a:buFont typeface="Arial"/>
              <a:buNone/>
              <a:defRPr/>
            </a:lvl4pPr>
            <a:lvl5pPr marL="2286000" lvl="4" indent="-228600" algn="l">
              <a:spcBef>
                <a:spcPts val="600"/>
              </a:spcBef>
              <a:spcAft>
                <a:spcPts val="0"/>
              </a:spcAft>
              <a:buSzPts val="1610"/>
              <a:buFont typeface="Arial"/>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06" name="Google Shape;106;p56"/>
          <p:cNvSpPr txBox="1">
            <a:spLocks noGrp="1"/>
          </p:cNvSpPr>
          <p:nvPr>
            <p:ph type="body" idx="2"/>
          </p:nvPr>
        </p:nvSpPr>
        <p:spPr>
          <a:xfrm>
            <a:off x="1176863" y="4343400"/>
            <a:ext cx="6798738"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7" name="Google Shape;107;p56"/>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6"/>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6"/>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56"/>
          <p:cNvSpPr txBox="1"/>
          <p:nvPr/>
        </p:nvSpPr>
        <p:spPr>
          <a:xfrm>
            <a:off x="849969" y="905362"/>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200">
                <a:solidFill>
                  <a:schemeClr val="dk1"/>
                </a:solidFill>
                <a:latin typeface="Garamond"/>
                <a:ea typeface="Garamond"/>
                <a:cs typeface="Garamond"/>
                <a:sym typeface="Garamond"/>
              </a:rPr>
              <a:t>“</a:t>
            </a:r>
            <a:endParaRPr/>
          </a:p>
        </p:txBody>
      </p:sp>
      <p:sp>
        <p:nvSpPr>
          <p:cNvPr id="111" name="Google Shape;111;p56"/>
          <p:cNvSpPr txBox="1"/>
          <p:nvPr/>
        </p:nvSpPr>
        <p:spPr>
          <a:xfrm>
            <a:off x="7633503" y="2827870"/>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7200">
                <a:solidFill>
                  <a:schemeClr val="dk1"/>
                </a:solidFill>
                <a:latin typeface="Garamond"/>
                <a:ea typeface="Garamond"/>
                <a:cs typeface="Garamond"/>
                <a:sym typeface="Garamond"/>
              </a:rPr>
              <a:t>”</a:t>
            </a:r>
            <a:endParaRPr/>
          </a:p>
        </p:txBody>
      </p:sp>
      <p:cxnSp>
        <p:nvCxnSpPr>
          <p:cNvPr id="112" name="Google Shape;112;p56"/>
          <p:cNvCxnSpPr/>
          <p:nvPr/>
        </p:nvCxnSpPr>
        <p:spPr>
          <a:xfrm>
            <a:off x="1278466" y="4140199"/>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sp>
        <p:nvSpPr>
          <p:cNvPr id="114" name="Google Shape;114;p57"/>
          <p:cNvSpPr txBox="1">
            <a:spLocks noGrp="1"/>
          </p:cNvSpPr>
          <p:nvPr>
            <p:ph type="title"/>
          </p:nvPr>
        </p:nvSpPr>
        <p:spPr>
          <a:xfrm>
            <a:off x="1176869" y="3308581"/>
            <a:ext cx="679872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57"/>
          <p:cNvSpPr txBox="1">
            <a:spLocks noGrp="1"/>
          </p:cNvSpPr>
          <p:nvPr>
            <p:ph type="body" idx="1"/>
          </p:nvPr>
        </p:nvSpPr>
        <p:spPr>
          <a:xfrm>
            <a:off x="1176868" y="4777381"/>
            <a:ext cx="679873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6" name="Google Shape;116;p57"/>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7"/>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7"/>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9"/>
        <p:cNvGrpSpPr/>
        <p:nvPr/>
      </p:nvGrpSpPr>
      <p:grpSpPr>
        <a:xfrm>
          <a:off x="0" y="0"/>
          <a:ext cx="0" cy="0"/>
          <a:chOff x="0" y="0"/>
          <a:chExt cx="0" cy="0"/>
        </a:xfrm>
      </p:grpSpPr>
      <p:sp>
        <p:nvSpPr>
          <p:cNvPr id="120" name="Google Shape;120;p58"/>
          <p:cNvSpPr txBox="1">
            <a:spLocks noGrp="1"/>
          </p:cNvSpPr>
          <p:nvPr>
            <p:ph type="title"/>
          </p:nvPr>
        </p:nvSpPr>
        <p:spPr>
          <a:xfrm>
            <a:off x="1409416" y="982132"/>
            <a:ext cx="632516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8"/>
          <p:cNvSpPr txBox="1">
            <a:spLocks noGrp="1"/>
          </p:cNvSpPr>
          <p:nvPr>
            <p:ph type="body" idx="1"/>
          </p:nvPr>
        </p:nvSpPr>
        <p:spPr>
          <a:xfrm>
            <a:off x="1176868" y="3639312"/>
            <a:ext cx="6798730"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2" name="Google Shape;122;p58"/>
          <p:cNvSpPr txBox="1">
            <a:spLocks noGrp="1"/>
          </p:cNvSpPr>
          <p:nvPr>
            <p:ph type="body" idx="2"/>
          </p:nvPr>
        </p:nvSpPr>
        <p:spPr>
          <a:xfrm>
            <a:off x="1176865" y="4529667"/>
            <a:ext cx="6798736"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solidFill>
                  <a:schemeClr val="dk1"/>
                </a:solidFill>
              </a:defRPr>
            </a:lvl1pPr>
            <a:lvl2pPr marL="914400" lvl="1" indent="-228600" algn="l">
              <a:spcBef>
                <a:spcPts val="600"/>
              </a:spcBef>
              <a:spcAft>
                <a:spcPts val="0"/>
              </a:spcAft>
              <a:buSzPts val="1840"/>
              <a:buNone/>
              <a:defRPr sz="16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3" name="Google Shape;123;p58"/>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8"/>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8"/>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58"/>
          <p:cNvSpPr txBox="1"/>
          <p:nvPr/>
        </p:nvSpPr>
        <p:spPr>
          <a:xfrm>
            <a:off x="878060" y="89689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27" name="Google Shape;127;p58"/>
          <p:cNvSpPr txBox="1"/>
          <p:nvPr/>
        </p:nvSpPr>
        <p:spPr>
          <a:xfrm>
            <a:off x="7649796" y="2607728"/>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28" name="Google Shape;128;p58"/>
          <p:cNvCxnSpPr/>
          <p:nvPr/>
        </p:nvCxnSpPr>
        <p:spPr>
          <a:xfrm>
            <a:off x="1278466" y="3429000"/>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59"/>
          <p:cNvSpPr txBox="1">
            <a:spLocks noGrp="1"/>
          </p:cNvSpPr>
          <p:nvPr>
            <p:ph type="title"/>
          </p:nvPr>
        </p:nvSpPr>
        <p:spPr>
          <a:xfrm>
            <a:off x="1176865" y="982131"/>
            <a:ext cx="6798734" cy="22944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Arial"/>
              <a:buNone/>
              <a:defRPr sz="32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9"/>
          <p:cNvSpPr txBox="1">
            <a:spLocks noGrp="1"/>
          </p:cNvSpPr>
          <p:nvPr>
            <p:ph type="body" idx="1"/>
          </p:nvPr>
        </p:nvSpPr>
        <p:spPr>
          <a:xfrm>
            <a:off x="1176868" y="3566160"/>
            <a:ext cx="6798730" cy="905256"/>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2" name="Google Shape;132;p59"/>
          <p:cNvSpPr txBox="1">
            <a:spLocks noGrp="1"/>
          </p:cNvSpPr>
          <p:nvPr>
            <p:ph type="body" idx="2"/>
          </p:nvPr>
        </p:nvSpPr>
        <p:spPr>
          <a:xfrm>
            <a:off x="1176866" y="4470400"/>
            <a:ext cx="6798734"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solidFill>
                  <a:schemeClr val="dk1"/>
                </a:solidFill>
              </a:defRPr>
            </a:lvl1pPr>
            <a:lvl2pPr marL="914400" lvl="1" indent="-228600" algn="l">
              <a:spcBef>
                <a:spcPts val="600"/>
              </a:spcBef>
              <a:spcAft>
                <a:spcPts val="0"/>
              </a:spcAft>
              <a:buSzPts val="1840"/>
              <a:buNone/>
              <a:defRPr sz="16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3" name="Google Shape;133;p59"/>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9"/>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9"/>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59"/>
          <p:cNvCxnSpPr/>
          <p:nvPr/>
        </p:nvCxnSpPr>
        <p:spPr>
          <a:xfrm>
            <a:off x="1278469" y="3429000"/>
            <a:ext cx="6606421"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60"/>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0"/>
          <p:cNvSpPr txBox="1">
            <a:spLocks noGrp="1"/>
          </p:cNvSpPr>
          <p:nvPr>
            <p:ph type="body" idx="1"/>
          </p:nvPr>
        </p:nvSpPr>
        <p:spPr>
          <a:xfrm rot="5400000">
            <a:off x="2883366" y="783633"/>
            <a:ext cx="3385733" cy="67987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0" name="Google Shape;140;p60"/>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60"/>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60"/>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3" name="Google Shape;143;p60"/>
          <p:cNvCxnSpPr/>
          <p:nvPr/>
        </p:nvCxnSpPr>
        <p:spPr>
          <a:xfrm>
            <a:off x="1278466" y="2354670"/>
            <a:ext cx="660642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61"/>
          <p:cNvSpPr txBox="1">
            <a:spLocks noGrp="1"/>
          </p:cNvSpPr>
          <p:nvPr>
            <p:ph type="title"/>
          </p:nvPr>
        </p:nvSpPr>
        <p:spPr>
          <a:xfrm rot="5400000">
            <a:off x="4681635" y="2581906"/>
            <a:ext cx="4968995" cy="161893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1"/>
          <p:cNvSpPr txBox="1">
            <a:spLocks noGrp="1"/>
          </p:cNvSpPr>
          <p:nvPr>
            <p:ph type="body" idx="1"/>
          </p:nvPr>
        </p:nvSpPr>
        <p:spPr>
          <a:xfrm rot="5400000">
            <a:off x="1150125" y="933615"/>
            <a:ext cx="4968993" cy="4915509"/>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7" name="Google Shape;147;p61"/>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61"/>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61"/>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0" name="Google Shape;150;p61"/>
          <p:cNvCxnSpPr/>
          <p:nvPr/>
        </p:nvCxnSpPr>
        <p:spPr>
          <a:xfrm>
            <a:off x="6245512" y="906873"/>
            <a:ext cx="0" cy="4968993"/>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cxnSp>
        <p:nvCxnSpPr>
          <p:cNvPr id="33" name="Google Shape;33;p46"/>
          <p:cNvCxnSpPr/>
          <p:nvPr/>
        </p:nvCxnSpPr>
        <p:spPr>
          <a:xfrm>
            <a:off x="1278465" y="2356260"/>
            <a:ext cx="6595534" cy="0"/>
          </a:xfrm>
          <a:prstGeom prst="straightConnector1">
            <a:avLst/>
          </a:prstGeom>
          <a:noFill/>
          <a:ln w="15875" cap="flat" cmpd="sng">
            <a:solidFill>
              <a:schemeClr val="accent1"/>
            </a:solidFill>
            <a:prstDash val="solid"/>
            <a:round/>
            <a:headEnd type="none" w="sm" len="sm"/>
            <a:tailEnd type="none" w="sm" len="sm"/>
          </a:ln>
        </p:spPr>
      </p:cxnSp>
      <p:sp>
        <p:nvSpPr>
          <p:cNvPr id="34" name="Google Shape;34;p46"/>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6"/>
          <p:cNvSpPr txBox="1">
            <a:spLocks noGrp="1"/>
          </p:cNvSpPr>
          <p:nvPr>
            <p:ph type="body" idx="1"/>
          </p:nvPr>
        </p:nvSpPr>
        <p:spPr>
          <a:xfrm>
            <a:off x="1176865" y="2490135"/>
            <a:ext cx="6798736" cy="3444997"/>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6" name="Google Shape;36;p46"/>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6"/>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6"/>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47"/>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7"/>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7"/>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49"/>
          <p:cNvSpPr txBox="1">
            <a:spLocks noGrp="1"/>
          </p:cNvSpPr>
          <p:nvPr>
            <p:ph type="title"/>
          </p:nvPr>
        </p:nvSpPr>
        <p:spPr>
          <a:xfrm>
            <a:off x="1278465" y="1641413"/>
            <a:ext cx="6595534"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000"/>
              <a:buFont typeface="Aria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9"/>
          <p:cNvSpPr txBox="1">
            <a:spLocks noGrp="1"/>
          </p:cNvSpPr>
          <p:nvPr>
            <p:ph type="body" idx="1"/>
          </p:nvPr>
        </p:nvSpPr>
        <p:spPr>
          <a:xfrm>
            <a:off x="1278465" y="3734859"/>
            <a:ext cx="6595534" cy="1090015"/>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52" name="Google Shape;52;p49"/>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9"/>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49"/>
          <p:cNvCxnSpPr/>
          <p:nvPr/>
        </p:nvCxnSpPr>
        <p:spPr>
          <a:xfrm>
            <a:off x="1278466" y="3599392"/>
            <a:ext cx="6595533"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cxnSp>
        <p:nvCxnSpPr>
          <p:cNvPr id="57" name="Google Shape;57;p50"/>
          <p:cNvCxnSpPr/>
          <p:nvPr/>
        </p:nvCxnSpPr>
        <p:spPr>
          <a:xfrm>
            <a:off x="1278465" y="2356260"/>
            <a:ext cx="6595534" cy="0"/>
          </a:xfrm>
          <a:prstGeom prst="straightConnector1">
            <a:avLst/>
          </a:prstGeom>
          <a:noFill/>
          <a:ln w="15875" cap="flat" cmpd="sng">
            <a:solidFill>
              <a:schemeClr val="accent1"/>
            </a:solidFill>
            <a:prstDash val="solid"/>
            <a:round/>
            <a:headEnd type="none" w="sm" len="sm"/>
            <a:tailEnd type="none" w="sm" len="sm"/>
          </a:ln>
        </p:spPr>
      </p:cxnSp>
      <p:sp>
        <p:nvSpPr>
          <p:cNvPr id="58" name="Google Shape;58;p50"/>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0"/>
          <p:cNvSpPr txBox="1">
            <a:spLocks noGrp="1"/>
          </p:cNvSpPr>
          <p:nvPr>
            <p:ph type="body" idx="1"/>
          </p:nvPr>
        </p:nvSpPr>
        <p:spPr>
          <a:xfrm>
            <a:off x="1176866"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0" name="Google Shape;60;p50"/>
          <p:cNvSpPr txBox="1">
            <a:spLocks noGrp="1"/>
          </p:cNvSpPr>
          <p:nvPr>
            <p:ph type="body" idx="2"/>
          </p:nvPr>
        </p:nvSpPr>
        <p:spPr>
          <a:xfrm>
            <a:off x="4645152"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1" name="Google Shape;61;p50"/>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0"/>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0"/>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51"/>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1"/>
          <p:cNvSpPr txBox="1">
            <a:spLocks noGrp="1"/>
          </p:cNvSpPr>
          <p:nvPr>
            <p:ph type="body" idx="1"/>
          </p:nvPr>
        </p:nvSpPr>
        <p:spPr>
          <a:xfrm>
            <a:off x="1176868"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7" name="Google Shape;67;p51"/>
          <p:cNvSpPr txBox="1">
            <a:spLocks noGrp="1"/>
          </p:cNvSpPr>
          <p:nvPr>
            <p:ph type="body" idx="2"/>
          </p:nvPr>
        </p:nvSpPr>
        <p:spPr>
          <a:xfrm>
            <a:off x="1176868"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8" name="Google Shape;68;p51"/>
          <p:cNvSpPr txBox="1">
            <a:spLocks noGrp="1"/>
          </p:cNvSpPr>
          <p:nvPr>
            <p:ph type="body" idx="3"/>
          </p:nvPr>
        </p:nvSpPr>
        <p:spPr>
          <a:xfrm>
            <a:off x="4641832"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9" name="Google Shape;69;p51"/>
          <p:cNvSpPr txBox="1">
            <a:spLocks noGrp="1"/>
          </p:cNvSpPr>
          <p:nvPr>
            <p:ph type="body" idx="4"/>
          </p:nvPr>
        </p:nvSpPr>
        <p:spPr>
          <a:xfrm>
            <a:off x="4641832"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0" name="Google Shape;70;p51"/>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1"/>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1"/>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3" name="Google Shape;73;p51"/>
          <p:cNvCxnSpPr/>
          <p:nvPr/>
        </p:nvCxnSpPr>
        <p:spPr>
          <a:xfrm>
            <a:off x="1278466" y="2354670"/>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1176865" y="1388534"/>
            <a:ext cx="2536798"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body" idx="1"/>
          </p:nvPr>
        </p:nvSpPr>
        <p:spPr>
          <a:xfrm>
            <a:off x="4120062" y="982132"/>
            <a:ext cx="3855539"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7" name="Google Shape;77;p52"/>
          <p:cNvSpPr txBox="1">
            <a:spLocks noGrp="1"/>
          </p:cNvSpPr>
          <p:nvPr>
            <p:ph type="body" idx="2"/>
          </p:nvPr>
        </p:nvSpPr>
        <p:spPr>
          <a:xfrm>
            <a:off x="1176865" y="3031065"/>
            <a:ext cx="2536798"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78" name="Google Shape;78;p52"/>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2"/>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2"/>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52"/>
          <p:cNvCxnSpPr/>
          <p:nvPr/>
        </p:nvCxnSpPr>
        <p:spPr>
          <a:xfrm>
            <a:off x="1278466" y="2912533"/>
            <a:ext cx="233359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53"/>
          <p:cNvSpPr txBox="1">
            <a:spLocks noGrp="1"/>
          </p:cNvSpPr>
          <p:nvPr>
            <p:ph type="title"/>
          </p:nvPr>
        </p:nvSpPr>
        <p:spPr>
          <a:xfrm>
            <a:off x="1176865" y="1883832"/>
            <a:ext cx="3632202"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3"/>
          <p:cNvSpPr>
            <a:spLocks noGrp="1"/>
          </p:cNvSpPr>
          <p:nvPr>
            <p:ph type="pic" idx="2"/>
          </p:nvPr>
        </p:nvSpPr>
        <p:spPr>
          <a:xfrm>
            <a:off x="5183069" y="1032933"/>
            <a:ext cx="2929463" cy="4792136"/>
          </a:xfrm>
          <a:prstGeom prst="roundRect">
            <a:avLst>
              <a:gd name="adj" fmla="val 0"/>
            </a:avLst>
          </a:prstGeom>
          <a:noFill/>
          <a:ln w="57150" cap="flat" cmpd="thickThin">
            <a:solidFill>
              <a:srgbClr val="7F7F7F"/>
            </a:solidFill>
            <a:prstDash val="solid"/>
            <a:round/>
            <a:headEnd type="none" w="sm" len="sm"/>
            <a:tailEnd type="none" w="sm" len="sm"/>
          </a:ln>
        </p:spPr>
      </p:sp>
      <p:sp>
        <p:nvSpPr>
          <p:cNvPr id="85" name="Google Shape;85;p53"/>
          <p:cNvSpPr txBox="1">
            <a:spLocks noGrp="1"/>
          </p:cNvSpPr>
          <p:nvPr>
            <p:ph type="body" idx="1"/>
          </p:nvPr>
        </p:nvSpPr>
        <p:spPr>
          <a:xfrm>
            <a:off x="1176865" y="3255432"/>
            <a:ext cx="3632201"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6" name="Google Shape;86;p53"/>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3"/>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3"/>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9"/>
        <p:cNvGrpSpPr/>
        <p:nvPr/>
      </p:nvGrpSpPr>
      <p:grpSpPr>
        <a:xfrm>
          <a:off x="0" y="0"/>
          <a:ext cx="0" cy="0"/>
          <a:chOff x="0" y="0"/>
          <a:chExt cx="0" cy="0"/>
        </a:xfrm>
      </p:grpSpPr>
      <p:sp>
        <p:nvSpPr>
          <p:cNvPr id="90" name="Google Shape;90;p54"/>
          <p:cNvSpPr txBox="1">
            <a:spLocks noGrp="1"/>
          </p:cNvSpPr>
          <p:nvPr>
            <p:ph type="title"/>
          </p:nvPr>
        </p:nvSpPr>
        <p:spPr>
          <a:xfrm>
            <a:off x="1176866" y="4815415"/>
            <a:ext cx="6798734"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4"/>
          <p:cNvSpPr>
            <a:spLocks noGrp="1"/>
          </p:cNvSpPr>
          <p:nvPr>
            <p:ph type="pic" idx="2"/>
          </p:nvPr>
        </p:nvSpPr>
        <p:spPr>
          <a:xfrm>
            <a:off x="1026260" y="1032933"/>
            <a:ext cx="7091482" cy="3361269"/>
          </a:xfrm>
          <a:prstGeom prst="roundRect">
            <a:avLst>
              <a:gd name="adj" fmla="val 0"/>
            </a:avLst>
          </a:prstGeom>
          <a:noFill/>
          <a:ln w="57150" cap="flat" cmpd="thickThin">
            <a:solidFill>
              <a:srgbClr val="7F7F7F"/>
            </a:solidFill>
            <a:prstDash val="solid"/>
            <a:round/>
            <a:headEnd type="none" w="sm" len="sm"/>
            <a:tailEnd type="none" w="sm" len="sm"/>
          </a:ln>
        </p:spPr>
      </p:sp>
      <p:sp>
        <p:nvSpPr>
          <p:cNvPr id="92" name="Google Shape;92;p54"/>
          <p:cNvSpPr txBox="1">
            <a:spLocks noGrp="1"/>
          </p:cNvSpPr>
          <p:nvPr>
            <p:ph type="body" idx="1"/>
          </p:nvPr>
        </p:nvSpPr>
        <p:spPr>
          <a:xfrm>
            <a:off x="1176866" y="5382153"/>
            <a:ext cx="6798734"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93" name="Google Shape;93;p54"/>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4"/>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4"/>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44"/>
          <p:cNvGrpSpPr/>
          <p:nvPr/>
        </p:nvGrpSpPr>
        <p:grpSpPr>
          <a:xfrm>
            <a:off x="0" y="0"/>
            <a:ext cx="9152467" cy="6858000"/>
            <a:chOff x="0" y="0"/>
            <a:chExt cx="9152467" cy="6858000"/>
          </a:xfrm>
        </p:grpSpPr>
        <p:pic>
          <p:nvPicPr>
            <p:cNvPr id="11" name="Google Shape;11;p44" descr="SD-PanelContent.png"/>
            <p:cNvPicPr preferRelativeResize="0"/>
            <p:nvPr/>
          </p:nvPicPr>
          <p:blipFill rotWithShape="1">
            <a:blip r:embed="rId19">
              <a:alphaModFix/>
            </a:blip>
            <a:srcRect/>
            <a:stretch/>
          </p:blipFill>
          <p:spPr>
            <a:xfrm>
              <a:off x="0" y="0"/>
              <a:ext cx="9144000" cy="6858000"/>
            </a:xfrm>
            <a:prstGeom prst="rect">
              <a:avLst/>
            </a:prstGeom>
            <a:noFill/>
            <a:ln>
              <a:noFill/>
            </a:ln>
          </p:spPr>
        </p:pic>
        <p:sp>
          <p:nvSpPr>
            <p:cNvPr id="12" name="Google Shape;12;p44"/>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44" descr="HDRibbonContent-UniformTrim.png"/>
            <p:cNvPicPr preferRelativeResize="0"/>
            <p:nvPr/>
          </p:nvPicPr>
          <p:blipFill rotWithShape="1">
            <a:blip r:embed="rId20">
              <a:alphaModFix/>
            </a:blip>
            <a:srcRect l="1" r="14240"/>
            <a:stretch/>
          </p:blipFill>
          <p:spPr>
            <a:xfrm>
              <a:off x="0" y="3128434"/>
              <a:ext cx="685800" cy="606425"/>
            </a:xfrm>
            <a:prstGeom prst="rect">
              <a:avLst/>
            </a:prstGeom>
            <a:noFill/>
            <a:ln>
              <a:noFill/>
            </a:ln>
          </p:spPr>
        </p:pic>
        <p:pic>
          <p:nvPicPr>
            <p:cNvPr id="14" name="Google Shape;14;p44" descr="HDRibbonContent-UniformTrim.png"/>
            <p:cNvPicPr preferRelativeResize="0"/>
            <p:nvPr/>
          </p:nvPicPr>
          <p:blipFill rotWithShape="1">
            <a:blip r:embed="rId20">
              <a:alphaModFix/>
            </a:blip>
            <a:srcRect l="1" r="14240"/>
            <a:stretch/>
          </p:blipFill>
          <p:spPr>
            <a:xfrm>
              <a:off x="8466667" y="3128434"/>
              <a:ext cx="685800" cy="606425"/>
            </a:xfrm>
            <a:prstGeom prst="rect">
              <a:avLst/>
            </a:prstGeom>
            <a:noFill/>
            <a:ln>
              <a:noFill/>
            </a:ln>
          </p:spPr>
        </p:pic>
      </p:grpSp>
      <p:sp>
        <p:nvSpPr>
          <p:cNvPr id="15" name="Google Shape;15;p44"/>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000"/>
              <a:buFont typeface="Arial"/>
              <a:buNone/>
              <a:defRPr sz="40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 name="Google Shape;16;p44"/>
          <p:cNvSpPr txBox="1">
            <a:spLocks noGrp="1"/>
          </p:cNvSpPr>
          <p:nvPr>
            <p:ph type="body" idx="1"/>
          </p:nvPr>
        </p:nvSpPr>
        <p:spPr>
          <a:xfrm>
            <a:off x="1176865" y="2490135"/>
            <a:ext cx="6798736" cy="3444997"/>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Arial"/>
                <a:ea typeface="Arial"/>
                <a:cs typeface="Arial"/>
                <a:sym typeface="Arial"/>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Arial"/>
                <a:ea typeface="Arial"/>
                <a:cs typeface="Arial"/>
                <a:sym typeface="Arial"/>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Arial"/>
                <a:ea typeface="Arial"/>
                <a:cs typeface="Arial"/>
                <a:sym typeface="Arial"/>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Arial"/>
                <a:ea typeface="Arial"/>
                <a:cs typeface="Arial"/>
                <a:sym typeface="Arial"/>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Arial"/>
                <a:ea typeface="Arial"/>
                <a:cs typeface="Arial"/>
                <a:sym typeface="Arial"/>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44"/>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44"/>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44"/>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
          <p:cNvSpPr txBox="1">
            <a:spLocks noGrp="1"/>
          </p:cNvSpPr>
          <p:nvPr>
            <p:ph type="ctrTitle"/>
          </p:nvPr>
        </p:nvSpPr>
        <p:spPr>
          <a:xfrm>
            <a:off x="1921934" y="1811863"/>
            <a:ext cx="5308866" cy="151553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4800"/>
              <a:buFont typeface="Arial"/>
              <a:buNone/>
            </a:pPr>
            <a:r>
              <a:rPr lang="en-US" sz="4000" dirty="0"/>
              <a:t>Understanding Servant Leadership</a:t>
            </a:r>
            <a:endParaRPr sz="4000" dirty="0"/>
          </a:p>
        </p:txBody>
      </p:sp>
      <p:sp>
        <p:nvSpPr>
          <p:cNvPr id="157" name="Google Shape;157;p1"/>
          <p:cNvSpPr txBox="1">
            <a:spLocks noGrp="1"/>
          </p:cNvSpPr>
          <p:nvPr>
            <p:ph type="subTitle" idx="1"/>
          </p:nvPr>
        </p:nvSpPr>
        <p:spPr>
          <a:xfrm>
            <a:off x="1921934" y="3598327"/>
            <a:ext cx="5308866" cy="1377651"/>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300"/>
              <a:buNone/>
            </a:pPr>
            <a:r>
              <a:rPr lang="en-US" dirty="0"/>
              <a:t>Karol A.D. Johansen, EdD</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E09F51C1-B050-4DF4-A74B-86C6BB9B1E78}"/>
              </a:ext>
            </a:extLst>
          </p:cNvPr>
          <p:cNvPicPr>
            <a:picLocks noChangeAspect="1"/>
          </p:cNvPicPr>
          <p:nvPr/>
        </p:nvPicPr>
        <p:blipFill rotWithShape="1">
          <a:blip r:embed="rId2"/>
          <a:srcRect l="2723" t="519" r="3574" b="-260"/>
          <a:stretch/>
        </p:blipFill>
        <p:spPr>
          <a:xfrm>
            <a:off x="364603" y="488137"/>
            <a:ext cx="8416217" cy="5867975"/>
          </a:xfrm>
          <a:prstGeom prst="rect">
            <a:avLst/>
          </a:prstGeom>
        </p:spPr>
      </p:pic>
    </p:spTree>
    <p:extLst>
      <p:ext uri="{BB962C8B-B14F-4D97-AF65-F5344CB8AC3E}">
        <p14:creationId xmlns:p14="http://schemas.microsoft.com/office/powerpoint/2010/main" val="3913476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54CB72F-07CC-9400-ED94-1C1E671B715A}"/>
              </a:ext>
            </a:extLst>
          </p:cNvPr>
          <p:cNvPicPr>
            <a:picLocks noChangeAspect="1"/>
          </p:cNvPicPr>
          <p:nvPr/>
        </p:nvPicPr>
        <p:blipFill>
          <a:blip r:embed="rId2"/>
          <a:stretch>
            <a:fillRect/>
          </a:stretch>
        </p:blipFill>
        <p:spPr>
          <a:xfrm>
            <a:off x="787028" y="1071077"/>
            <a:ext cx="7569944" cy="4715847"/>
          </a:xfrm>
          <a:prstGeom prst="rect">
            <a:avLst/>
          </a:prstGeom>
        </p:spPr>
      </p:pic>
    </p:spTree>
    <p:extLst>
      <p:ext uri="{BB962C8B-B14F-4D97-AF65-F5344CB8AC3E}">
        <p14:creationId xmlns:p14="http://schemas.microsoft.com/office/powerpoint/2010/main" val="3466672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58EAFADD-04D0-C622-C987-33CD250F335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74185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0202B0C-3B6D-714B-9663-41CCF17D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533400"/>
            <a:ext cx="7239000" cy="5410200"/>
          </a:xfrm>
          <a:prstGeom prst="rect">
            <a:avLst/>
          </a:prstGeom>
        </p:spPr>
      </p:pic>
    </p:spTree>
    <p:extLst>
      <p:ext uri="{BB962C8B-B14F-4D97-AF65-F5344CB8AC3E}">
        <p14:creationId xmlns:p14="http://schemas.microsoft.com/office/powerpoint/2010/main" val="151798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48D28206-675A-3A4A-818B-0116E6B47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8902" y="4788868"/>
            <a:ext cx="1902058" cy="1941567"/>
          </a:xfrm>
          <a:prstGeom prst="rect">
            <a:avLst/>
          </a:prstGeom>
        </p:spPr>
      </p:pic>
      <p:pic>
        <p:nvPicPr>
          <p:cNvPr id="6" name="Picture 5" descr="A group of people sitting on the ground outside&#10;&#10;Description automatically generated with low confidence">
            <a:extLst>
              <a:ext uri="{FF2B5EF4-FFF2-40B4-BE49-F238E27FC236}">
                <a16:creationId xmlns:a16="http://schemas.microsoft.com/office/drawing/2014/main" id="{CB9DCD88-11F1-7D4B-BD6E-0D096E3A1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788867"/>
            <a:ext cx="2687634" cy="1941568"/>
          </a:xfrm>
          <a:prstGeom prst="rect">
            <a:avLst/>
          </a:prstGeom>
        </p:spPr>
      </p:pic>
      <p:pic>
        <p:nvPicPr>
          <p:cNvPr id="8" name="Picture 7" descr="A picture containing grass, sky, outdoor, mountain&#10;&#10;Description automatically generated">
            <a:extLst>
              <a:ext uri="{FF2B5EF4-FFF2-40B4-BE49-F238E27FC236}">
                <a16:creationId xmlns:a16="http://schemas.microsoft.com/office/drawing/2014/main" id="{79C0E4DA-9AC2-754B-A345-306D190E0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3682" y="4788867"/>
            <a:ext cx="3613972" cy="1941568"/>
          </a:xfrm>
          <a:prstGeom prst="rect">
            <a:avLst/>
          </a:prstGeom>
        </p:spPr>
      </p:pic>
      <p:sp>
        <p:nvSpPr>
          <p:cNvPr id="3" name="Title 2">
            <a:extLst>
              <a:ext uri="{FF2B5EF4-FFF2-40B4-BE49-F238E27FC236}">
                <a16:creationId xmlns:a16="http://schemas.microsoft.com/office/drawing/2014/main" id="{70BB4CF7-9B84-4F94-B295-130CDAFB5C47}"/>
              </a:ext>
            </a:extLst>
          </p:cNvPr>
          <p:cNvSpPr>
            <a:spLocks noGrp="1"/>
          </p:cNvSpPr>
          <p:nvPr>
            <p:ph type="title"/>
          </p:nvPr>
        </p:nvSpPr>
        <p:spPr/>
        <p:txBody>
          <a:bodyPr>
            <a:noAutofit/>
          </a:bodyPr>
          <a:lstStyle/>
          <a:p>
            <a:r>
              <a:rPr lang="en-US" sz="3200" dirty="0"/>
              <a:t>Servant Leadership: An Ancient Style with 21st Century Relevance</a:t>
            </a:r>
          </a:p>
        </p:txBody>
      </p:sp>
      <p:sp>
        <p:nvSpPr>
          <p:cNvPr id="5" name="Content Placeholder 4">
            <a:extLst>
              <a:ext uri="{FF2B5EF4-FFF2-40B4-BE49-F238E27FC236}">
                <a16:creationId xmlns:a16="http://schemas.microsoft.com/office/drawing/2014/main" id="{0FC3D596-0A0B-4B60-953A-9B1E1B30A56C}"/>
              </a:ext>
            </a:extLst>
          </p:cNvPr>
          <p:cNvSpPr>
            <a:spLocks noGrp="1"/>
          </p:cNvSpPr>
          <p:nvPr>
            <p:ph idx="1"/>
          </p:nvPr>
        </p:nvSpPr>
        <p:spPr>
          <a:xfrm>
            <a:off x="1176865" y="2490135"/>
            <a:ext cx="6798736" cy="2386665"/>
          </a:xfrm>
        </p:spPr>
        <p:txBody>
          <a:bodyPr>
            <a:normAutofit fontScale="70000" lnSpcReduction="20000"/>
          </a:bodyPr>
          <a:lstStyle/>
          <a:p>
            <a:r>
              <a:rPr lang="en-US" dirty="0"/>
              <a:t>The concept Servant leadership dates back to ancient history. </a:t>
            </a:r>
          </a:p>
          <a:p>
            <a:r>
              <a:rPr lang="en-US" dirty="0"/>
              <a:t>Ancient monarchies practiced leadership which was in service of their people and country.</a:t>
            </a:r>
          </a:p>
          <a:p>
            <a:r>
              <a:rPr lang="en-US" dirty="0"/>
              <a:t>The constructs and teachings of servant leadership can be traced back to the Zhou dynasty and align with the teachings of Confucius and the leadership of ancient Arabic cultures.</a:t>
            </a:r>
          </a:p>
          <a:p>
            <a:r>
              <a:rPr lang="en-US" dirty="0"/>
              <a:t>(</a:t>
            </a:r>
            <a:r>
              <a:rPr lang="en-US" dirty="0" err="1"/>
              <a:t>Sendjaya</a:t>
            </a:r>
            <a:r>
              <a:rPr lang="en-US"/>
              <a:t> &amp; </a:t>
            </a:r>
            <a:r>
              <a:rPr lang="en-US" err="1"/>
              <a:t>Sarros</a:t>
            </a:r>
            <a:r>
              <a:rPr lang="en-US"/>
              <a:t>, 2002; Winston and Ryan, 2008; </a:t>
            </a:r>
            <a:r>
              <a:rPr lang="en-US" err="1"/>
              <a:t>Hirschy</a:t>
            </a:r>
            <a:r>
              <a:rPr lang="en-US"/>
              <a:t>, Gomez, Patterson, &amp; Winston, 2012).)</a:t>
            </a:r>
          </a:p>
          <a:p>
            <a:endParaRPr lang="en-US"/>
          </a:p>
        </p:txBody>
      </p:sp>
    </p:spTree>
    <p:extLst>
      <p:ext uri="{BB962C8B-B14F-4D97-AF65-F5344CB8AC3E}">
        <p14:creationId xmlns:p14="http://schemas.microsoft.com/office/powerpoint/2010/main" val="371727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0382-59C3-4C00-A0A0-8D49E60BBAD6}"/>
              </a:ext>
            </a:extLst>
          </p:cNvPr>
          <p:cNvSpPr>
            <a:spLocks noGrp="1"/>
          </p:cNvSpPr>
          <p:nvPr>
            <p:ph type="title"/>
          </p:nvPr>
        </p:nvSpPr>
        <p:spPr/>
        <p:txBody>
          <a:bodyPr>
            <a:normAutofit fontScale="90000"/>
          </a:bodyPr>
          <a:lstStyle/>
          <a:p>
            <a:r>
              <a:rPr lang="en-US"/>
              <a:t>Servant Leadership and Christianity</a:t>
            </a:r>
          </a:p>
        </p:txBody>
      </p:sp>
      <p:sp>
        <p:nvSpPr>
          <p:cNvPr id="3" name="Content Placeholder 2">
            <a:extLst>
              <a:ext uri="{FF2B5EF4-FFF2-40B4-BE49-F238E27FC236}">
                <a16:creationId xmlns:a16="http://schemas.microsoft.com/office/drawing/2014/main" id="{15AC2BC1-7258-4D18-853E-4B4B192D7FED}"/>
              </a:ext>
            </a:extLst>
          </p:cNvPr>
          <p:cNvSpPr>
            <a:spLocks noGrp="1"/>
          </p:cNvSpPr>
          <p:nvPr>
            <p:ph idx="1"/>
          </p:nvPr>
        </p:nvSpPr>
        <p:spPr>
          <a:xfrm>
            <a:off x="1176865" y="2490136"/>
            <a:ext cx="6798736" cy="1777064"/>
          </a:xfrm>
        </p:spPr>
        <p:txBody>
          <a:bodyPr>
            <a:normAutofit fontScale="85000" lnSpcReduction="20000"/>
          </a:bodyPr>
          <a:lstStyle/>
          <a:p>
            <a:r>
              <a:rPr lang="en-US"/>
              <a:t>The term “servant leader” has been used for centuries and is accredited to the ancient teachings of Jesus and Christianity.  (Gandolfi and Stone, 2017).</a:t>
            </a:r>
          </a:p>
          <a:p>
            <a:r>
              <a:rPr lang="en-US" err="1"/>
              <a:t>Sendjaya</a:t>
            </a:r>
            <a:r>
              <a:rPr lang="en-US"/>
              <a:t> and </a:t>
            </a:r>
            <a:r>
              <a:rPr lang="en-US" err="1"/>
              <a:t>Sarros</a:t>
            </a:r>
            <a:r>
              <a:rPr lang="en-US"/>
              <a:t> (2002) suggest that Jesus was the first to introduce the concept of leadership as it connects with being of service to others.</a:t>
            </a:r>
          </a:p>
        </p:txBody>
      </p:sp>
      <p:pic>
        <p:nvPicPr>
          <p:cNvPr id="4" name="Picture 3" descr="A picture containing text&#10;&#10;Description automatically generated">
            <a:extLst>
              <a:ext uri="{FF2B5EF4-FFF2-40B4-BE49-F238E27FC236}">
                <a16:creationId xmlns:a16="http://schemas.microsoft.com/office/drawing/2014/main" id="{21AED88B-1425-4961-A950-34689BAD0D24}"/>
              </a:ext>
            </a:extLst>
          </p:cNvPr>
          <p:cNvPicPr>
            <a:picLocks noChangeAspect="1"/>
          </p:cNvPicPr>
          <p:nvPr/>
        </p:nvPicPr>
        <p:blipFill rotWithShape="1">
          <a:blip r:embed="rId3" cstate="print">
            <a:clrChange>
              <a:clrFrom>
                <a:srgbClr val="FEFFFF"/>
              </a:clrFrom>
              <a:clrTo>
                <a:srgbClr val="FEFFFF">
                  <a:alpha val="0"/>
                </a:srgbClr>
              </a:clrTo>
            </a:clrChange>
            <a:extLst>
              <a:ext uri="{28A0092B-C50C-407E-A947-70E740481C1C}">
                <a14:useLocalDpi xmlns:a14="http://schemas.microsoft.com/office/drawing/2010/main" val="0"/>
              </a:ext>
            </a:extLst>
          </a:blip>
          <a:srcRect l="8170" b="7524"/>
          <a:stretch/>
        </p:blipFill>
        <p:spPr>
          <a:xfrm>
            <a:off x="1825716" y="4191000"/>
            <a:ext cx="5492568" cy="2514600"/>
          </a:xfrm>
          <a:prstGeom prst="rect">
            <a:avLst/>
          </a:prstGeom>
        </p:spPr>
      </p:pic>
    </p:spTree>
    <p:extLst>
      <p:ext uri="{BB962C8B-B14F-4D97-AF65-F5344CB8AC3E}">
        <p14:creationId xmlns:p14="http://schemas.microsoft.com/office/powerpoint/2010/main" val="173130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9EA971C-5C46-4681-A9D8-9BD2228D6A5F}"/>
              </a:ext>
            </a:extLst>
          </p:cNvPr>
          <p:cNvSpPr txBox="1">
            <a:spLocks/>
          </p:cNvSpPr>
          <p:nvPr/>
        </p:nvSpPr>
        <p:spPr>
          <a:xfrm>
            <a:off x="914400" y="762000"/>
            <a:ext cx="2743200" cy="2688631"/>
          </a:xfrm>
          <a:prstGeom prst="rect">
            <a:avLst/>
          </a:prstGeom>
        </p:spPr>
        <p:txBody>
          <a:bodyPr>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a:latin typeface="Abadi Extra Light" panose="020B0204020104020204" pitchFamily="34" charset="0"/>
              </a:rPr>
              <a:t>In more recent history, Mother Teresa and Martin Luther King Jr. serve as examples of leaders who demonstrate servant leadership. </a:t>
            </a:r>
          </a:p>
          <a:p>
            <a:pPr marL="0" indent="0">
              <a:buNone/>
            </a:pPr>
            <a:r>
              <a:rPr lang="en-US">
                <a:latin typeface="Abadi Extra Light" panose="020B0204020104020204" pitchFamily="34" charset="0"/>
              </a:rPr>
              <a:t>(Gandolfi and Stone, 2017). </a:t>
            </a:r>
          </a:p>
        </p:txBody>
      </p:sp>
      <p:pic>
        <p:nvPicPr>
          <p:cNvPr id="6" name="Picture 5" descr="A person with his mouth open&#10;&#10;Description automatically generated with low confidence">
            <a:extLst>
              <a:ext uri="{FF2B5EF4-FFF2-40B4-BE49-F238E27FC236}">
                <a16:creationId xmlns:a16="http://schemas.microsoft.com/office/drawing/2014/main" id="{F011060D-5AD2-4CB5-8D0D-8B8AF1B95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50" y="3500337"/>
            <a:ext cx="7124700" cy="2641600"/>
          </a:xfrm>
          <a:prstGeom prst="rect">
            <a:avLst/>
          </a:prstGeom>
        </p:spPr>
      </p:pic>
      <p:pic>
        <p:nvPicPr>
          <p:cNvPr id="3" name="Picture 2" descr="Text, application&#10;&#10;Description automatically generated">
            <a:extLst>
              <a:ext uri="{FF2B5EF4-FFF2-40B4-BE49-F238E27FC236}">
                <a16:creationId xmlns:a16="http://schemas.microsoft.com/office/drawing/2014/main" id="{3FECC45A-50E5-7142-BC32-007FED2FA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598463"/>
            <a:ext cx="4380956" cy="2889691"/>
          </a:xfrm>
          <a:prstGeom prst="rect">
            <a:avLst/>
          </a:prstGeom>
        </p:spPr>
      </p:pic>
    </p:spTree>
    <p:extLst>
      <p:ext uri="{BB962C8B-B14F-4D97-AF65-F5344CB8AC3E}">
        <p14:creationId xmlns:p14="http://schemas.microsoft.com/office/powerpoint/2010/main" val="383453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FDBE8-A76E-4091-AE68-3DAE1876E24D}"/>
              </a:ext>
            </a:extLst>
          </p:cNvPr>
          <p:cNvSpPr>
            <a:spLocks noGrp="1"/>
          </p:cNvSpPr>
          <p:nvPr>
            <p:ph type="title"/>
          </p:nvPr>
        </p:nvSpPr>
        <p:spPr/>
        <p:txBody>
          <a:bodyPr>
            <a:normAutofit fontScale="90000"/>
          </a:bodyPr>
          <a:lstStyle/>
          <a:p>
            <a:r>
              <a:rPr lang="en-US"/>
              <a:t>Greenleaf Coins the Term Servant Leadership</a:t>
            </a:r>
          </a:p>
        </p:txBody>
      </p:sp>
      <p:sp>
        <p:nvSpPr>
          <p:cNvPr id="3" name="Content Placeholder 2">
            <a:extLst>
              <a:ext uri="{FF2B5EF4-FFF2-40B4-BE49-F238E27FC236}">
                <a16:creationId xmlns:a16="http://schemas.microsoft.com/office/drawing/2014/main" id="{0828326E-B3D9-4024-A4C7-D3E5BC8B8676}"/>
              </a:ext>
            </a:extLst>
          </p:cNvPr>
          <p:cNvSpPr>
            <a:spLocks noGrp="1"/>
          </p:cNvSpPr>
          <p:nvPr>
            <p:ph idx="1"/>
          </p:nvPr>
        </p:nvSpPr>
        <p:spPr>
          <a:xfrm>
            <a:off x="1176865" y="2490135"/>
            <a:ext cx="3852335" cy="3444997"/>
          </a:xfrm>
        </p:spPr>
        <p:txBody>
          <a:bodyPr>
            <a:normAutofit lnSpcReduction="10000"/>
          </a:bodyPr>
          <a:lstStyle/>
          <a:p>
            <a:pPr marL="0" indent="0">
              <a:buNone/>
            </a:pPr>
            <a:r>
              <a:rPr lang="en-US"/>
              <a:t>While servant leadership has been in existence since ancient times, the modern version of the phrase “servant leadership” was coined by Robert K. Greenleaf in The Servant as Leader, an essay that Greenleaf first published in 1970.</a:t>
            </a:r>
          </a:p>
        </p:txBody>
      </p:sp>
      <p:pic>
        <p:nvPicPr>
          <p:cNvPr id="4" name="Picture 3" descr="Text&#10;&#10;Description automatically generated">
            <a:extLst>
              <a:ext uri="{FF2B5EF4-FFF2-40B4-BE49-F238E27FC236}">
                <a16:creationId xmlns:a16="http://schemas.microsoft.com/office/drawing/2014/main" id="{1CB27692-EC0D-4B24-96C9-B5FD5BCE1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490135"/>
            <a:ext cx="2590800" cy="3680780"/>
          </a:xfrm>
          <a:prstGeom prst="rect">
            <a:avLst/>
          </a:prstGeom>
        </p:spPr>
      </p:pic>
    </p:spTree>
    <p:extLst>
      <p:ext uri="{BB962C8B-B14F-4D97-AF65-F5344CB8AC3E}">
        <p14:creationId xmlns:p14="http://schemas.microsoft.com/office/powerpoint/2010/main" val="3012669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2E7C6-AFBB-4927-B664-4108608A3B82}"/>
              </a:ext>
            </a:extLst>
          </p:cNvPr>
          <p:cNvSpPr>
            <a:spLocks noGrp="1"/>
          </p:cNvSpPr>
          <p:nvPr>
            <p:ph idx="4294967295"/>
          </p:nvPr>
        </p:nvSpPr>
        <p:spPr>
          <a:xfrm>
            <a:off x="877386" y="767697"/>
            <a:ext cx="6799262" cy="3444875"/>
          </a:xfrm>
        </p:spPr>
        <p:txBody>
          <a:bodyPr>
            <a:normAutofit fontScale="92500" lnSpcReduction="10000"/>
          </a:bodyPr>
          <a:lstStyle/>
          <a:p>
            <a:pPr marL="0" indent="0">
              <a:buNone/>
            </a:pPr>
            <a:r>
              <a:rPr lang="en-US"/>
              <a:t>In that revolutionary, powerful and poetic essay that started it all:</a:t>
            </a:r>
          </a:p>
          <a:p>
            <a:pPr marL="0" indent="0">
              <a:buNone/>
            </a:pPr>
            <a:r>
              <a:rPr lang="en-US"/>
              <a:t>The Servant as Leader, Greenleaf (1970) said:</a:t>
            </a:r>
          </a:p>
          <a:p>
            <a:pPr marL="0" indent="0">
              <a:buNone/>
            </a:pPr>
            <a:r>
              <a:rPr lang="en-US" b="1" i="1"/>
              <a:t>The servant-leader is servant first… It begins with the natural feeling that one wants to serve, to serve first.  Then conscious choice brings one to aspire to lead.  That person is sharply different from one who is leader first, perhaps because of the need to assuage an unusual power drive or to acquire material possessions </a:t>
            </a:r>
            <a:r>
              <a:rPr lang="en-US"/>
              <a:t>(p. 6).  </a:t>
            </a:r>
          </a:p>
        </p:txBody>
      </p:sp>
      <p:pic>
        <p:nvPicPr>
          <p:cNvPr id="4" name="Picture 3" descr="A person wearing glasses&#10;&#10;Description automatically generated with low confidence">
            <a:extLst>
              <a:ext uri="{FF2B5EF4-FFF2-40B4-BE49-F238E27FC236}">
                <a16:creationId xmlns:a16="http://schemas.microsoft.com/office/drawing/2014/main" id="{BBCCEF0F-56D8-44F2-BA12-DD701DBF4D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900" y="4343400"/>
            <a:ext cx="5410200" cy="2320386"/>
          </a:xfrm>
          <a:prstGeom prst="rect">
            <a:avLst/>
          </a:prstGeom>
        </p:spPr>
      </p:pic>
    </p:spTree>
    <p:extLst>
      <p:ext uri="{BB962C8B-B14F-4D97-AF65-F5344CB8AC3E}">
        <p14:creationId xmlns:p14="http://schemas.microsoft.com/office/powerpoint/2010/main" val="2292214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2E7C6-AFBB-4927-B664-4108608A3B82}"/>
              </a:ext>
            </a:extLst>
          </p:cNvPr>
          <p:cNvSpPr>
            <a:spLocks noGrp="1"/>
          </p:cNvSpPr>
          <p:nvPr>
            <p:ph idx="4294967295"/>
          </p:nvPr>
        </p:nvSpPr>
        <p:spPr>
          <a:xfrm>
            <a:off x="877386" y="767697"/>
            <a:ext cx="6799262" cy="3444875"/>
          </a:xfrm>
        </p:spPr>
        <p:txBody>
          <a:bodyPr>
            <a:normAutofit fontScale="92500"/>
          </a:bodyPr>
          <a:lstStyle/>
          <a:p>
            <a:pPr marL="0" indent="0">
              <a:buNone/>
            </a:pPr>
            <a:r>
              <a:rPr lang="en-US"/>
              <a:t>From serving as a management consultant and visiting scores of thriving companies as well as those on the brink of dissolving, Greenleaf realized that successful organizations had supportive leaders who acted as coaches and considered the needs of the employee as well as the company.  </a:t>
            </a:r>
          </a:p>
          <a:p>
            <a:pPr marL="0" indent="0">
              <a:buNone/>
            </a:pPr>
            <a:r>
              <a:rPr lang="en-US"/>
              <a:t>“The organization exists for the person as much as the person exists for the organization” (Greenleaf as cited in Frick, 2016, para. 3).</a:t>
            </a:r>
          </a:p>
        </p:txBody>
      </p:sp>
      <p:pic>
        <p:nvPicPr>
          <p:cNvPr id="5" name="Picture 4" descr="Diagram, timeline&#10;&#10;Description automatically generated">
            <a:extLst>
              <a:ext uri="{FF2B5EF4-FFF2-40B4-BE49-F238E27FC236}">
                <a16:creationId xmlns:a16="http://schemas.microsoft.com/office/drawing/2014/main" id="{747285DB-6C9E-4D66-8ED5-09CFB1ED2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038600"/>
            <a:ext cx="4141708" cy="2135166"/>
          </a:xfrm>
          <a:prstGeom prst="rect">
            <a:avLst/>
          </a:prstGeom>
        </p:spPr>
      </p:pic>
      <p:pic>
        <p:nvPicPr>
          <p:cNvPr id="6" name="Picture 5" descr="A picture containing text, sign, alcohol&#10;&#10;Description automatically generated">
            <a:extLst>
              <a:ext uri="{FF2B5EF4-FFF2-40B4-BE49-F238E27FC236}">
                <a16:creationId xmlns:a16="http://schemas.microsoft.com/office/drawing/2014/main" id="{18D5DDE5-76A4-4906-A0E7-28DA83F11A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3768810"/>
            <a:ext cx="2463376" cy="2404956"/>
          </a:xfrm>
          <a:prstGeom prst="rect">
            <a:avLst/>
          </a:prstGeom>
        </p:spPr>
      </p:pic>
    </p:spTree>
    <p:extLst>
      <p:ext uri="{BB962C8B-B14F-4D97-AF65-F5344CB8AC3E}">
        <p14:creationId xmlns:p14="http://schemas.microsoft.com/office/powerpoint/2010/main" val="2254722221"/>
      </p:ext>
    </p:extLst>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425</Words>
  <Application>Microsoft Macintosh PowerPoint</Application>
  <PresentationFormat>On-screen Show (4:3)</PresentationFormat>
  <Paragraphs>27</Paragraphs>
  <Slides>11</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Garamond</vt:lpstr>
      <vt:lpstr>Arial</vt:lpstr>
      <vt:lpstr>Abadi Extra Light</vt:lpstr>
      <vt:lpstr>Organic</vt:lpstr>
      <vt:lpstr>Understanding Servant Leadership</vt:lpstr>
      <vt:lpstr>PowerPoint Presentation</vt:lpstr>
      <vt:lpstr>PowerPoint Presentation</vt:lpstr>
      <vt:lpstr>Servant Leadership: An Ancient Style with 21st Century Relevance</vt:lpstr>
      <vt:lpstr>Servant Leadership and Christianity</vt:lpstr>
      <vt:lpstr>PowerPoint Presentation</vt:lpstr>
      <vt:lpstr>Greenleaf Coins the Term Servant Leadership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Doctoral Capstone  Defense</dc:title>
  <dc:creator>Karol Johansen</dc:creator>
  <cp:lastModifiedBy>Karol Johansen</cp:lastModifiedBy>
  <cp:revision>62</cp:revision>
  <dcterms:created xsi:type="dcterms:W3CDTF">2020-09-03T15:48:47Z</dcterms:created>
  <dcterms:modified xsi:type="dcterms:W3CDTF">2023-04-26T17:45:16Z</dcterms:modified>
</cp:coreProperties>
</file>